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 id="2147483670" r:id="rId6"/>
    <p:sldMasterId id="2147483681" r:id="rId7"/>
    <p:sldMasterId id="2147483693" r:id="rId8"/>
    <p:sldMasterId id="2147483708" r:id="rId9"/>
    <p:sldMasterId id="2147483722" r:id="rId10"/>
    <p:sldMasterId id="2147483734" r:id="rId11"/>
    <p:sldMasterId id="2147483746" r:id="rId12"/>
    <p:sldMasterId id="2147483758" r:id="rId13"/>
  </p:sldMasterIdLst>
  <p:notesMasterIdLst>
    <p:notesMasterId r:id="rId23"/>
  </p:notesMasterIdLst>
  <p:sldIdLst>
    <p:sldId id="276" r:id="rId14"/>
    <p:sldId id="278" r:id="rId15"/>
    <p:sldId id="279" r:id="rId16"/>
    <p:sldId id="280" r:id="rId17"/>
    <p:sldId id="282" r:id="rId18"/>
    <p:sldId id="283" r:id="rId19"/>
    <p:sldId id="284" r:id="rId20"/>
    <p:sldId id="285" r:id="rId21"/>
    <p:sldId id="28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ois BEAUDE (ACER)" initials="FB(" lastIdx="1" clrIdx="0">
    <p:extLst>
      <p:ext uri="{19B8F6BF-5375-455C-9EA6-DF929625EA0E}">
        <p15:presenceInfo xmlns:p15="http://schemas.microsoft.com/office/powerpoint/2012/main" userId="S-1-5-21-2095169090-3124838536-772759387-71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654"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4.xml"/><Relationship Id="rId13" Type="http://schemas.openxmlformats.org/officeDocument/2006/relationships/slideMaster" Target="slideMasters/slideMaster9.xml"/><Relationship Id="rId18" Type="http://schemas.openxmlformats.org/officeDocument/2006/relationships/slide" Target="slides/slide5.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3.xml"/><Relationship Id="rId12" Type="http://schemas.openxmlformats.org/officeDocument/2006/relationships/slideMaster" Target="slideMasters/slideMaster8.xml"/><Relationship Id="rId17" Type="http://schemas.openxmlformats.org/officeDocument/2006/relationships/slide" Target="slides/slide4.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Master" Target="slideMasters/slideMaster7.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6.xml"/><Relationship Id="rId19" Type="http://schemas.openxmlformats.org/officeDocument/2006/relationships/slide" Target="slides/slide6.xml"/><Relationship Id="rId4" Type="http://schemas.openxmlformats.org/officeDocument/2006/relationships/customXml" Target="../customXml/item4.xml"/><Relationship Id="rId9" Type="http://schemas.openxmlformats.org/officeDocument/2006/relationships/slideMaster" Target="slideMasters/slideMaster5.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4E0FED-E118-4D22-985B-2A9140B73F69}" type="datetimeFigureOut">
              <a:rPr lang="en-GB" smtClean="0"/>
              <a:t>17/01/2019</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D63D27-B007-43E5-AF8F-A0F03A667272}" type="slidenum">
              <a:rPr lang="en-GB" smtClean="0"/>
              <a:t>‹#›</a:t>
            </a:fld>
            <a:endParaRPr lang="en-GB" dirty="0"/>
          </a:p>
        </p:txBody>
      </p:sp>
    </p:spTree>
    <p:extLst>
      <p:ext uri="{BB962C8B-B14F-4D97-AF65-F5344CB8AC3E}">
        <p14:creationId xmlns:p14="http://schemas.microsoft.com/office/powerpoint/2010/main" val="2723713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0373BB56-B8CC-460E-AB5B-798AEA675A58}" type="slidenum">
              <a:rPr lang="en-US" altLang="en-US" smtClean="0"/>
              <a:pPr>
                <a:defRPr/>
              </a:pPr>
              <a:t>1</a:t>
            </a:fld>
            <a:endParaRPr lang="en-US" altLang="en-US" dirty="0"/>
          </a:p>
        </p:txBody>
      </p:sp>
    </p:spTree>
    <p:extLst>
      <p:ext uri="{BB962C8B-B14F-4D97-AF65-F5344CB8AC3E}">
        <p14:creationId xmlns:p14="http://schemas.microsoft.com/office/powerpoint/2010/main" val="2341438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Average</a:t>
            </a:r>
            <a:r>
              <a:rPr lang="en-GB" baseline="0" dirty="0" smtClean="0"/>
              <a:t> shadow price on CNECs in CWE for 2017 : 150€</a:t>
            </a:r>
            <a:r>
              <a:rPr lang="en-GB" baseline="0" smtClean="0"/>
              <a:t>/MW/hr</a:t>
            </a:r>
            <a:endParaRPr lang="en-GB" dirty="0"/>
          </a:p>
        </p:txBody>
      </p:sp>
      <p:sp>
        <p:nvSpPr>
          <p:cNvPr id="4" name="Slide Number Placeholder 3"/>
          <p:cNvSpPr>
            <a:spLocks noGrp="1"/>
          </p:cNvSpPr>
          <p:nvPr>
            <p:ph type="sldNum" sz="quarter" idx="10"/>
          </p:nvPr>
        </p:nvSpPr>
        <p:spPr/>
        <p:txBody>
          <a:bodyPr/>
          <a:lstStyle/>
          <a:p>
            <a:fld id="{67D63D27-B007-43E5-AF8F-A0F03A667272}" type="slidenum">
              <a:rPr lang="en-GB" smtClean="0"/>
              <a:t>8</a:t>
            </a:fld>
            <a:endParaRPr lang="en-GB"/>
          </a:p>
        </p:txBody>
      </p:sp>
    </p:spTree>
    <p:extLst>
      <p:ext uri="{BB962C8B-B14F-4D97-AF65-F5344CB8AC3E}">
        <p14:creationId xmlns:p14="http://schemas.microsoft.com/office/powerpoint/2010/main" val="42248225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Average</a:t>
            </a:r>
            <a:r>
              <a:rPr lang="en-GB" baseline="0" dirty="0" smtClean="0"/>
              <a:t> shadow price on allocation constraints in CWE for 2017 : 10€/MW/hr</a:t>
            </a:r>
            <a:endParaRPr lang="en-GB" dirty="0"/>
          </a:p>
        </p:txBody>
      </p:sp>
      <p:sp>
        <p:nvSpPr>
          <p:cNvPr id="4" name="Slide Number Placeholder 3"/>
          <p:cNvSpPr>
            <a:spLocks noGrp="1"/>
          </p:cNvSpPr>
          <p:nvPr>
            <p:ph type="sldNum" sz="quarter" idx="10"/>
          </p:nvPr>
        </p:nvSpPr>
        <p:spPr/>
        <p:txBody>
          <a:bodyPr/>
          <a:lstStyle/>
          <a:p>
            <a:fld id="{67D63D27-B007-43E5-AF8F-A0F03A667272}" type="slidenum">
              <a:rPr lang="en-GB" smtClean="0"/>
              <a:t>9</a:t>
            </a:fld>
            <a:endParaRPr lang="en-GB"/>
          </a:p>
        </p:txBody>
      </p:sp>
    </p:spTree>
    <p:extLst>
      <p:ext uri="{BB962C8B-B14F-4D97-AF65-F5344CB8AC3E}">
        <p14:creationId xmlns:p14="http://schemas.microsoft.com/office/powerpoint/2010/main" val="2584667355"/>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4.jpeg"/><Relationship Id="rId5" Type="http://schemas.microsoft.com/office/2007/relationships/hdphoto" Target="../media/hdphoto2.wdp"/><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p:cSld name="Diapositiva titolo">
    <p:spTree>
      <p:nvGrpSpPr>
        <p:cNvPr id="1" name=""/>
        <p:cNvGrpSpPr/>
        <p:nvPr/>
      </p:nvGrpSpPr>
      <p:grpSpPr>
        <a:xfrm>
          <a:off x="0" y="0"/>
          <a:ext cx="0" cy="0"/>
          <a:chOff x="0" y="0"/>
          <a:chExt cx="0" cy="0"/>
        </a:xfrm>
      </p:grpSpPr>
      <p:pic>
        <p:nvPicPr>
          <p:cNvPr id="11" name="Picture 2" descr="C:\Users\camuscl\AppData\Local\Microsoft\Windows\Temporary Internet Files\Content.IE5\GTVTTPZC\MP900438622[3].jpg"/>
          <p:cNvPicPr>
            <a:picLocks noChangeAspect="1" noChangeArrowheads="1"/>
          </p:cNvPicPr>
          <p:nvPr/>
        </p:nvPicPr>
        <p:blipFill>
          <a:blip r:embed="rId2" cstate="print">
            <a:lum bright="70000" contrast="-70000"/>
            <a:extLst>
              <a:ext uri="{BEBA8EAE-BF5A-486C-A8C5-ECC9F3942E4B}">
                <a14:imgProps xmlns:a14="http://schemas.microsoft.com/office/drawing/2010/main">
                  <a14:imgLayer r:embed="rId3">
                    <a14:imgEffect>
                      <a14:colorTemperature colorTemp="4700"/>
                    </a14:imgEffect>
                    <a14:imgEffect>
                      <a14:saturation sat="66000"/>
                    </a14:imgEffect>
                  </a14:imgLayer>
                </a14:imgProps>
              </a:ext>
              <a:ext uri="{28A0092B-C50C-407E-A947-70E740481C1C}">
                <a14:useLocalDpi xmlns:a14="http://schemas.microsoft.com/office/drawing/2010/main" val="0"/>
              </a:ext>
            </a:extLst>
          </a:blip>
          <a:srcRect/>
          <a:stretch>
            <a:fillRect/>
          </a:stretch>
        </p:blipFill>
        <p:spPr bwMode="auto">
          <a:xfrm>
            <a:off x="168586" y="-812573"/>
            <a:ext cx="8975413"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6" descr="FOND_COVER_transp.png"/>
          <p:cNvPicPr>
            <a:picLocks noChangeAspect="1"/>
          </p:cNvPicPr>
          <p:nvPr/>
        </p:nvPicPr>
        <p:blipFill>
          <a:blip r:embed="rId4" cstate="print">
            <a:duotone>
              <a:prstClr val="black"/>
              <a:srgbClr val="2953DB">
                <a:tint val="45000"/>
                <a:satMod val="400000"/>
              </a:srgbClr>
            </a:duotone>
            <a:extLst>
              <a:ext uri="{BEBA8EAE-BF5A-486C-A8C5-ECC9F3942E4B}">
                <a14:imgProps xmlns:a14="http://schemas.microsoft.com/office/drawing/2010/main">
                  <a14:imgLayer r:embed="rId5">
                    <a14:imgEffect>
                      <a14:sharpenSoften amount="-50000"/>
                    </a14:imgEffect>
                  </a14:imgLayer>
                </a14:imgProps>
              </a:ext>
            </a:extLst>
          </a:blip>
          <a:stretch>
            <a:fillRect/>
          </a:stretch>
        </p:blipFill>
        <p:spPr>
          <a:xfrm>
            <a:off x="-79770" y="0"/>
            <a:ext cx="9223769" cy="6858000"/>
          </a:xfrm>
          <a:prstGeom prst="rect">
            <a:avLst/>
          </a:prstGeom>
        </p:spPr>
      </p:pic>
      <p:sp>
        <p:nvSpPr>
          <p:cNvPr id="6" name="Date Placeholder 5"/>
          <p:cNvSpPr>
            <a:spLocks noGrp="1"/>
          </p:cNvSpPr>
          <p:nvPr>
            <p:ph type="dt" sz="half" idx="10"/>
          </p:nvPr>
        </p:nvSpPr>
        <p:spPr>
          <a:xfrm>
            <a:off x="6772479" y="5680302"/>
            <a:ext cx="2133600" cy="365125"/>
          </a:xfrm>
          <a:prstGeom prst="rect">
            <a:avLst/>
          </a:prstGeom>
        </p:spPr>
        <p:txBody>
          <a:bodyPr/>
          <a:lstStyle>
            <a:lvl1pPr>
              <a:defRPr sz="1400" b="0">
                <a:latin typeface="+mj-lt"/>
              </a:defRPr>
            </a:lvl1pPr>
          </a:lstStyle>
          <a:p>
            <a:fld id="{BF65E0EA-6487-45FD-A5DE-CBA75152B4B3}" type="datetimeFigureOut">
              <a:rPr lang="en-US" smtClean="0"/>
              <a:t>1/17/2019</a:t>
            </a:fld>
            <a:endParaRPr lang="en-US" dirty="0"/>
          </a:p>
        </p:txBody>
      </p:sp>
      <p:sp>
        <p:nvSpPr>
          <p:cNvPr id="8" name="Rectangle à coins arrondis 7"/>
          <p:cNvSpPr/>
          <p:nvPr/>
        </p:nvSpPr>
        <p:spPr>
          <a:xfrm>
            <a:off x="-224009" y="770475"/>
            <a:ext cx="2937944" cy="1275644"/>
          </a:xfrm>
          <a:prstGeom prst="round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BE" dirty="0"/>
          </a:p>
        </p:txBody>
      </p:sp>
      <p:pic>
        <p:nvPicPr>
          <p:cNvPr id="9"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5221" y="845118"/>
            <a:ext cx="2299484" cy="1047335"/>
          </a:xfrm>
          <a:prstGeom prst="rect">
            <a:avLst/>
          </a:prstGeom>
        </p:spPr>
      </p:pic>
      <p:sp>
        <p:nvSpPr>
          <p:cNvPr id="10" name="ZoneTexte 9"/>
          <p:cNvSpPr txBox="1"/>
          <p:nvPr/>
        </p:nvSpPr>
        <p:spPr>
          <a:xfrm>
            <a:off x="3275856" y="2060848"/>
            <a:ext cx="4968552" cy="369332"/>
          </a:xfrm>
          <a:prstGeom prst="rect">
            <a:avLst/>
          </a:prstGeom>
          <a:noFill/>
        </p:spPr>
        <p:txBody>
          <a:bodyPr wrap="square" rtlCol="0">
            <a:spAutoFit/>
          </a:bodyPr>
          <a:lstStyle/>
          <a:p>
            <a:endParaRPr lang="fr-BE" dirty="0"/>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olo e contenuto">
    <p:spTree>
      <p:nvGrpSpPr>
        <p:cNvPr id="1" name=""/>
        <p:cNvGrpSpPr/>
        <p:nvPr/>
      </p:nvGrpSpPr>
      <p:grpSpPr>
        <a:xfrm>
          <a:off x="0" y="0"/>
          <a:ext cx="0" cy="0"/>
          <a:chOff x="0" y="0"/>
          <a:chExt cx="0" cy="0"/>
        </a:xfrm>
      </p:grpSpPr>
      <p:sp>
        <p:nvSpPr>
          <p:cNvPr id="9" name="Espace réservé du contenu 8"/>
          <p:cNvSpPr>
            <a:spLocks noGrp="1"/>
          </p:cNvSpPr>
          <p:nvPr>
            <p:ph sz="quarter" idx="10"/>
          </p:nvPr>
        </p:nvSpPr>
        <p:spPr>
          <a:xfrm>
            <a:off x="611560" y="1961456"/>
            <a:ext cx="8208912" cy="3987824"/>
          </a:xfrm>
          <a:prstGeom prst="rect">
            <a:avLst/>
          </a:prstGeom>
        </p:spPr>
        <p:txBody>
          <a:bodyPr/>
          <a:lstStyle>
            <a:lvl1pPr>
              <a:defRPr baseline="0">
                <a:latin typeface="Verdana" pitchFamily="34" charset="0"/>
              </a:defRPr>
            </a:lvl1pPr>
            <a:lvl2pPr>
              <a:defRPr baseline="0">
                <a:latin typeface="Verdana" pitchFamily="34" charset="0"/>
              </a:defRPr>
            </a:lvl2pPr>
            <a:lvl3pPr>
              <a:defRPr baseline="0">
                <a:latin typeface="Verdana" pitchFamily="34" charset="0"/>
              </a:defRPr>
            </a:lvl3pPr>
            <a:lvl4pPr>
              <a:defRPr baseline="0">
                <a:latin typeface="Verdana" pitchFamily="34" charset="0"/>
              </a:defRPr>
            </a:lvl4pPr>
            <a:lvl5pPr>
              <a:defRPr baseline="0">
                <a:latin typeface="Verdana" pitchFamily="34" charset="0"/>
              </a:defRPr>
            </a:lvl5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fr-BE" dirty="0"/>
          </a:p>
        </p:txBody>
      </p:sp>
      <p:sp>
        <p:nvSpPr>
          <p:cNvPr id="10" name="Titre 9"/>
          <p:cNvSpPr>
            <a:spLocks noGrp="1"/>
          </p:cNvSpPr>
          <p:nvPr>
            <p:ph type="title"/>
          </p:nvPr>
        </p:nvSpPr>
        <p:spPr>
          <a:xfrm>
            <a:off x="611560" y="980728"/>
            <a:ext cx="8229600" cy="1143000"/>
          </a:xfrm>
          <a:prstGeom prst="rect">
            <a:avLst/>
          </a:prstGeom>
        </p:spPr>
        <p:txBody>
          <a:bodyPr/>
          <a:lstStyle>
            <a:lvl1pPr>
              <a:defRPr b="1" i="0" baseline="0">
                <a:solidFill>
                  <a:srgbClr val="005BAB"/>
                </a:solidFill>
                <a:latin typeface="Verdana" pitchFamily="34" charset="0"/>
              </a:defRPr>
            </a:lvl1pPr>
          </a:lstStyle>
          <a:p>
            <a:r>
              <a:rPr lang="de-DE" smtClean="0"/>
              <a:t>Titelmasterformat durch Klicken bearbeiten</a:t>
            </a:r>
            <a:endParaRPr lang="fr-BE" dirty="0"/>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65E0EA-6487-45FD-A5DE-CBA75152B4B3}" type="datetimeFigureOut">
              <a:rPr lang="en-US" smtClean="0"/>
              <a:t>1/17/2019</a:t>
            </a:fld>
            <a:endParaRPr lang="en-US" dirty="0"/>
          </a:p>
        </p:txBody>
      </p:sp>
      <p:sp>
        <p:nvSpPr>
          <p:cNvPr id="4" name="Footer Placeholder 3"/>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832316421"/>
      </p:ext>
    </p:extLst>
  </p:cSld>
  <p:clrMapOvr>
    <a:masterClrMapping/>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39045" y="1083733"/>
            <a:ext cx="7772400" cy="767645"/>
          </a:xfrm>
          <a:prstGeom prst="rect">
            <a:avLst/>
          </a:prstGeom>
        </p:spPr>
        <p:txBody>
          <a:bodyPr/>
          <a:lstStyle>
            <a:lvl1pPr>
              <a:defRPr b="1">
                <a:solidFill>
                  <a:srgbClr val="005BA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39045" y="1941690"/>
            <a:ext cx="7772400" cy="1752600"/>
          </a:xfrm>
          <a:prstGeom prst="rect">
            <a:avLst/>
          </a:prstGeom>
        </p:spPr>
        <p:txBody>
          <a:bodyPr/>
          <a:lstStyle>
            <a:lvl1pPr marL="0" indent="0" algn="l">
              <a:buSzPct val="150000"/>
              <a:buFont typeface="Arial" pitchFamily="34" charset="0"/>
              <a:buChar char="•"/>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5638800" y="6492875"/>
            <a:ext cx="2133600" cy="365125"/>
          </a:xfrm>
        </p:spPr>
        <p:txBody>
          <a:bodyPr/>
          <a:lstStyle>
            <a:lvl1pPr>
              <a:defRPr b="0">
                <a:solidFill>
                  <a:schemeClr val="bg1"/>
                </a:solidFill>
              </a:defRPr>
            </a:lvl1pPr>
          </a:lstStyle>
          <a:p>
            <a:pPr>
              <a:defRPr/>
            </a:pPr>
            <a:endParaRPr lang="en-US" dirty="0"/>
          </a:p>
        </p:txBody>
      </p:sp>
      <p:sp>
        <p:nvSpPr>
          <p:cNvPr id="5" name="Footer Placeholder 4"/>
          <p:cNvSpPr>
            <a:spLocks noGrp="1"/>
          </p:cNvSpPr>
          <p:nvPr>
            <p:ph type="ftr" sz="quarter" idx="11"/>
          </p:nvPr>
        </p:nvSpPr>
        <p:spPr>
          <a:xfrm>
            <a:off x="228600" y="6492875"/>
            <a:ext cx="2895600" cy="365125"/>
          </a:xfrm>
        </p:spPr>
        <p:txBody>
          <a:bodyPr/>
          <a:lstStyle>
            <a:lvl1pPr>
              <a:defRPr/>
            </a:lvl1pPr>
          </a:lstStyle>
          <a:p>
            <a:pPr>
              <a:defRPr/>
            </a:pPr>
            <a:endParaRPr lang="fr-FR" dirty="0"/>
          </a:p>
        </p:txBody>
      </p:sp>
    </p:spTree>
    <p:extLst>
      <p:ext uri="{BB962C8B-B14F-4D97-AF65-F5344CB8AC3E}">
        <p14:creationId xmlns:p14="http://schemas.microsoft.com/office/powerpoint/2010/main" val="160519534"/>
      </p:ext>
    </p:extLst>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1"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1"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ound Single Corner Rectangle 5"/>
          <p:cNvSpPr/>
          <p:nvPr/>
        </p:nvSpPr>
        <p:spPr>
          <a:xfrm>
            <a:off x="0" y="6381721"/>
            <a:ext cx="7937681" cy="476279"/>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b="1" dirty="0"/>
          </a:p>
        </p:txBody>
      </p:sp>
      <p:sp>
        <p:nvSpPr>
          <p:cNvPr id="16" name="Date Placeholder 3"/>
          <p:cNvSpPr>
            <a:spLocks noGrp="1"/>
          </p:cNvSpPr>
          <p:nvPr>
            <p:ph type="dt" sz="half" idx="2"/>
          </p:nvPr>
        </p:nvSpPr>
        <p:spPr>
          <a:xfrm>
            <a:off x="5620869" y="6492875"/>
            <a:ext cx="2133600" cy="365125"/>
          </a:xfrm>
          <a:prstGeom prst="rect">
            <a:avLst/>
          </a:prstGeom>
        </p:spPr>
        <p:txBody>
          <a:bodyPr/>
          <a:lstStyle>
            <a:lvl1pPr>
              <a:defRPr sz="1400"/>
            </a:lvl1pPr>
          </a:lstStyle>
          <a:p>
            <a:fld id="{BF65E0EA-6487-45FD-A5DE-CBA75152B4B3}" type="datetimeFigureOut">
              <a:rPr lang="en-US" smtClean="0"/>
              <a:t>1/17/2019</a:t>
            </a:fld>
            <a:endParaRPr lang="en-US" dirty="0"/>
          </a:p>
        </p:txBody>
      </p:sp>
      <p:sp>
        <p:nvSpPr>
          <p:cNvPr id="18" name="Round Single Corner Rectangle 7"/>
          <p:cNvSpPr/>
          <p:nvPr/>
        </p:nvSpPr>
        <p:spPr>
          <a:xfrm rot="10800000">
            <a:off x="2217329" y="0"/>
            <a:ext cx="6926671" cy="692675"/>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pic>
        <p:nvPicPr>
          <p:cNvPr id="2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10951" y="-1"/>
            <a:ext cx="1466401" cy="667895"/>
          </a:xfrm>
          <a:prstGeom prst="rect">
            <a:avLst/>
          </a:prstGeom>
        </p:spPr>
      </p:pic>
      <p:sp>
        <p:nvSpPr>
          <p:cNvPr id="6" name="Footer Placeholder 4"/>
          <p:cNvSpPr>
            <a:spLocks noGrp="1"/>
          </p:cNvSpPr>
          <p:nvPr>
            <p:ph type="ftr" sz="quarter" idx="3"/>
          </p:nvPr>
        </p:nvSpPr>
        <p:spPr>
          <a:xfrm>
            <a:off x="6098823" y="146756"/>
            <a:ext cx="2895600" cy="365125"/>
          </a:xfrm>
          <a:prstGeom prst="rect">
            <a:avLst/>
          </a:prstGeom>
        </p:spPr>
        <p:txBody>
          <a:bodyPr/>
          <a:lstStyle>
            <a:lvl1pPr>
              <a:defRPr b="1">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759" r:id="rId3"/>
    <p:sldLayoutId id="2147483760" r:id="rId4"/>
  </p:sldLayoutIdLst>
  <p:transition spd="med">
    <p:wipe dir="r"/>
  </p:transition>
  <p:timing>
    <p:tnLst>
      <p:par>
        <p:cTn id="1" dur="indefinite" restart="never" nodeType="tmRoot"/>
      </p:par>
    </p:tnLst>
  </p:timing>
  <p:txStyles>
    <p:titleStyle>
      <a:lvl1pPr algn="l" rtl="0" eaLnBrk="1" fontAlgn="base" hangingPunct="1">
        <a:lnSpc>
          <a:spcPct val="90000"/>
        </a:lnSpc>
        <a:spcBef>
          <a:spcPct val="0"/>
        </a:spcBef>
        <a:spcAft>
          <a:spcPct val="0"/>
        </a:spcAft>
        <a:defRPr sz="3200">
          <a:solidFill>
            <a:schemeClr val="tx1"/>
          </a:solidFill>
          <a:latin typeface="+mj-lt"/>
          <a:ea typeface="ＭＳ Ｐゴシック" pitchFamily="-108" charset="-128"/>
          <a:cs typeface="+mj-cs"/>
        </a:defRPr>
      </a:lvl1pPr>
      <a:lvl2pPr algn="l" rtl="0" eaLnBrk="1" fontAlgn="base" hangingPunct="1">
        <a:lnSpc>
          <a:spcPct val="90000"/>
        </a:lnSpc>
        <a:spcBef>
          <a:spcPct val="0"/>
        </a:spcBef>
        <a:spcAft>
          <a:spcPct val="0"/>
        </a:spcAft>
        <a:defRPr sz="3200">
          <a:solidFill>
            <a:schemeClr val="tx1"/>
          </a:solidFill>
          <a:latin typeface="Arial" charset="0"/>
          <a:ea typeface="ＭＳ Ｐゴシック" pitchFamily="-108" charset="-128"/>
        </a:defRPr>
      </a:lvl2pPr>
      <a:lvl3pPr algn="l" rtl="0" eaLnBrk="1" fontAlgn="base" hangingPunct="1">
        <a:lnSpc>
          <a:spcPct val="90000"/>
        </a:lnSpc>
        <a:spcBef>
          <a:spcPct val="0"/>
        </a:spcBef>
        <a:spcAft>
          <a:spcPct val="0"/>
        </a:spcAft>
        <a:defRPr sz="3200">
          <a:solidFill>
            <a:schemeClr val="tx1"/>
          </a:solidFill>
          <a:latin typeface="Arial" charset="0"/>
          <a:ea typeface="ＭＳ Ｐゴシック" pitchFamily="-108" charset="-128"/>
        </a:defRPr>
      </a:lvl3pPr>
      <a:lvl4pPr algn="l" rtl="0" eaLnBrk="1" fontAlgn="base" hangingPunct="1">
        <a:lnSpc>
          <a:spcPct val="90000"/>
        </a:lnSpc>
        <a:spcBef>
          <a:spcPct val="0"/>
        </a:spcBef>
        <a:spcAft>
          <a:spcPct val="0"/>
        </a:spcAft>
        <a:defRPr sz="3200">
          <a:solidFill>
            <a:schemeClr val="tx1"/>
          </a:solidFill>
          <a:latin typeface="Arial" charset="0"/>
          <a:ea typeface="ＭＳ Ｐゴシック" pitchFamily="-108" charset="-128"/>
        </a:defRPr>
      </a:lvl4pPr>
      <a:lvl5pPr algn="l" rtl="0" eaLnBrk="1" fontAlgn="base" hangingPunct="1">
        <a:lnSpc>
          <a:spcPct val="90000"/>
        </a:lnSpc>
        <a:spcBef>
          <a:spcPct val="0"/>
        </a:spcBef>
        <a:spcAft>
          <a:spcPct val="0"/>
        </a:spcAft>
        <a:defRPr sz="3200">
          <a:solidFill>
            <a:schemeClr val="tx1"/>
          </a:solidFill>
          <a:latin typeface="Arial" charset="0"/>
          <a:ea typeface="ＭＳ Ｐゴシック" pitchFamily="-108" charset="-128"/>
        </a:defRPr>
      </a:lvl5pPr>
      <a:lvl6pPr marL="457200" algn="l" rtl="0" eaLnBrk="1" fontAlgn="base" hangingPunct="1">
        <a:lnSpc>
          <a:spcPct val="90000"/>
        </a:lnSpc>
        <a:spcBef>
          <a:spcPct val="0"/>
        </a:spcBef>
        <a:spcAft>
          <a:spcPct val="0"/>
        </a:spcAft>
        <a:defRPr sz="3200">
          <a:solidFill>
            <a:schemeClr val="tx1"/>
          </a:solidFill>
          <a:latin typeface="Arial" charset="0"/>
        </a:defRPr>
      </a:lvl6pPr>
      <a:lvl7pPr marL="914400" algn="l" rtl="0" eaLnBrk="1" fontAlgn="base" hangingPunct="1">
        <a:lnSpc>
          <a:spcPct val="90000"/>
        </a:lnSpc>
        <a:spcBef>
          <a:spcPct val="0"/>
        </a:spcBef>
        <a:spcAft>
          <a:spcPct val="0"/>
        </a:spcAft>
        <a:defRPr sz="3200">
          <a:solidFill>
            <a:schemeClr val="tx1"/>
          </a:solidFill>
          <a:latin typeface="Arial" charset="0"/>
        </a:defRPr>
      </a:lvl7pPr>
      <a:lvl8pPr marL="1371600" algn="l" rtl="0" eaLnBrk="1" fontAlgn="base" hangingPunct="1">
        <a:lnSpc>
          <a:spcPct val="90000"/>
        </a:lnSpc>
        <a:spcBef>
          <a:spcPct val="0"/>
        </a:spcBef>
        <a:spcAft>
          <a:spcPct val="0"/>
        </a:spcAft>
        <a:defRPr sz="3200">
          <a:solidFill>
            <a:schemeClr val="tx1"/>
          </a:solidFill>
          <a:latin typeface="Arial" charset="0"/>
        </a:defRPr>
      </a:lvl8pPr>
      <a:lvl9pPr marL="1828800" algn="l" rtl="0" eaLnBrk="1" fontAlgn="base" hangingPunct="1">
        <a:lnSpc>
          <a:spcPct val="90000"/>
        </a:lnSpc>
        <a:spcBef>
          <a:spcPct val="0"/>
        </a:spcBef>
        <a:spcAft>
          <a:spcPct val="0"/>
        </a:spcAft>
        <a:defRPr sz="3200">
          <a:solidFill>
            <a:schemeClr val="tx1"/>
          </a:solidFill>
          <a:latin typeface="Arial" charset="0"/>
        </a:defRPr>
      </a:lvl9pPr>
    </p:titleStyle>
    <p:bodyStyle>
      <a:lvl1pPr marL="444500" indent="-444500" algn="l" rtl="0" eaLnBrk="1" fontAlgn="base" hangingPunct="1">
        <a:spcBef>
          <a:spcPct val="0"/>
        </a:spcBef>
        <a:spcAft>
          <a:spcPct val="0"/>
        </a:spcAft>
        <a:buClr>
          <a:srgbClr val="005BAB"/>
        </a:buClr>
        <a:buSzPct val="400000"/>
        <a:buFont typeface="Trebuchet MS" pitchFamily="34" charset="0"/>
        <a:buChar char="."/>
        <a:defRPr sz="2800">
          <a:solidFill>
            <a:schemeClr val="tx1"/>
          </a:solidFill>
          <a:latin typeface="+mn-lt"/>
          <a:ea typeface="ＭＳ Ｐゴシック" pitchFamily="-108" charset="-128"/>
          <a:cs typeface="+mn-cs"/>
        </a:defRPr>
      </a:lvl1pPr>
      <a:lvl2pPr marL="998538" indent="-368300" algn="l" rtl="0" eaLnBrk="1" fontAlgn="base" hangingPunct="1">
        <a:spcBef>
          <a:spcPct val="0"/>
        </a:spcBef>
        <a:spcAft>
          <a:spcPct val="0"/>
        </a:spcAft>
        <a:buClr>
          <a:srgbClr val="005BAB"/>
        </a:buClr>
        <a:buSzPct val="125000"/>
        <a:buFont typeface="Trebuchet MS" pitchFamily="34" charset="0"/>
        <a:buChar char="»"/>
        <a:defRPr sz="2600">
          <a:solidFill>
            <a:schemeClr val="tx1"/>
          </a:solidFill>
          <a:latin typeface="+mn-lt"/>
          <a:ea typeface="ＭＳ Ｐゴシック" pitchFamily="-108" charset="-128"/>
        </a:defRPr>
      </a:lvl2pPr>
      <a:lvl3pPr marL="1406525" indent="-228600" algn="l" rtl="0" eaLnBrk="1" fontAlgn="base" hangingPunct="1">
        <a:spcBef>
          <a:spcPct val="0"/>
        </a:spcBef>
        <a:spcAft>
          <a:spcPct val="0"/>
        </a:spcAft>
        <a:buClr>
          <a:srgbClr val="005BAB"/>
        </a:buClr>
        <a:buFont typeface="Arial" charset="0"/>
        <a:buChar char="•"/>
        <a:defRPr sz="2400">
          <a:solidFill>
            <a:schemeClr val="tx1"/>
          </a:solidFill>
          <a:latin typeface="+mn-lt"/>
          <a:ea typeface="ＭＳ Ｐゴシック" pitchFamily="-108" charset="-128"/>
        </a:defRPr>
      </a:lvl3pPr>
      <a:lvl4pPr marL="1814513" indent="-228600" algn="l" rtl="0" eaLnBrk="1" fontAlgn="base" hangingPunct="1">
        <a:spcBef>
          <a:spcPct val="0"/>
        </a:spcBef>
        <a:spcAft>
          <a:spcPct val="0"/>
        </a:spcAft>
        <a:buClr>
          <a:srgbClr val="005BAB"/>
        </a:buClr>
        <a:buSzPct val="125000"/>
        <a:buFont typeface="Arial" charset="0"/>
        <a:buChar char="­"/>
        <a:defRPr sz="2200">
          <a:solidFill>
            <a:schemeClr val="tx1"/>
          </a:solidFill>
          <a:latin typeface="+mn-lt"/>
          <a:ea typeface="ＭＳ Ｐゴシック" pitchFamily="-108" charset="-128"/>
        </a:defRPr>
      </a:lvl4pPr>
      <a:lvl5pPr marL="2222500" indent="-228600" algn="l" rtl="0" eaLnBrk="1" fontAlgn="base" hangingPunct="1">
        <a:spcBef>
          <a:spcPct val="0"/>
        </a:spcBef>
        <a:spcAft>
          <a:spcPct val="0"/>
        </a:spcAft>
        <a:buClr>
          <a:srgbClr val="005BAB"/>
        </a:buClr>
        <a:buFont typeface="Arial" charset="0"/>
        <a:buChar char="•"/>
        <a:defRPr sz="2000">
          <a:solidFill>
            <a:schemeClr val="tx1"/>
          </a:solidFill>
          <a:latin typeface="+mn-lt"/>
          <a:ea typeface="ＭＳ Ｐゴシック" pitchFamily="-108" charset="-128"/>
        </a:defRPr>
      </a:lvl5pPr>
      <a:lvl6pPr marL="26797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6pPr>
      <a:lvl7pPr marL="31369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7pPr>
      <a:lvl8pPr marL="35941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8pPr>
      <a:lvl9pPr marL="4051300" indent="-228600" algn="l" rtl="0" eaLnBrk="1" fontAlgn="base" hangingPunct="1">
        <a:spcBef>
          <a:spcPct val="0"/>
        </a:spcBef>
        <a:spcAft>
          <a:spcPct val="0"/>
        </a:spcAft>
        <a:buClr>
          <a:srgbClr val="005BAB"/>
        </a:buClr>
        <a:buFont typeface="Arial" charset="0"/>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ound Single Corner Rectangle 7"/>
          <p:cNvSpPr/>
          <p:nvPr/>
        </p:nvSpPr>
        <p:spPr>
          <a:xfrm flipV="1">
            <a:off x="0" y="-1"/>
            <a:ext cx="8530919" cy="1136386"/>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
        <p:nvSpPr>
          <p:cNvPr id="9" name="Round Same Side Corner Rectangle 13"/>
          <p:cNvSpPr/>
          <p:nvPr/>
        </p:nvSpPr>
        <p:spPr>
          <a:xfrm rot="16200000">
            <a:off x="5231830" y="2804478"/>
            <a:ext cx="547825" cy="7276520"/>
          </a:xfrm>
          <a:prstGeom prst="round2SameRect">
            <a:avLst/>
          </a:prstGeom>
          <a:solidFill>
            <a:schemeClr val="bg1"/>
          </a:solidFill>
          <a:ln>
            <a:noFill/>
          </a:ln>
          <a:effectLst>
            <a:outerShdw blurRad="203200" dir="27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ound Same Side Corner Rectangle 12"/>
          <p:cNvSpPr/>
          <p:nvPr/>
        </p:nvSpPr>
        <p:spPr>
          <a:xfrm rot="5400000">
            <a:off x="484616" y="-369110"/>
            <a:ext cx="894034" cy="1871693"/>
          </a:xfrm>
          <a:prstGeom prst="round2Same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2" name="Date Placeholder 3"/>
          <p:cNvSpPr>
            <a:spLocks noGrp="1"/>
          </p:cNvSpPr>
          <p:nvPr>
            <p:ph type="dt" sz="half" idx="2"/>
          </p:nvPr>
        </p:nvSpPr>
        <p:spPr>
          <a:xfrm>
            <a:off x="6687669" y="6280494"/>
            <a:ext cx="2133600" cy="365125"/>
          </a:xfrm>
          <a:prstGeom prst="rect">
            <a:avLst/>
          </a:prstGeom>
        </p:spPr>
        <p:txBody>
          <a:bodyPr/>
          <a:lstStyle/>
          <a:p>
            <a:pPr algn="r"/>
            <a:fld id="{33480D3E-9266-4685-BC8F-3D26AB97752E}" type="datetime1">
              <a:rPr lang="en-IE" b="1" smtClean="0">
                <a:solidFill>
                  <a:srgbClr val="30708E"/>
                </a:solidFill>
                <a:latin typeface="Verdana"/>
                <a:cs typeface="Verdana"/>
              </a:rPr>
              <a:pPr algn="r"/>
              <a:t>17/01/2019</a:t>
            </a:fld>
            <a:endParaRPr lang="en-US" b="1" dirty="0">
              <a:solidFill>
                <a:srgbClr val="30708E"/>
              </a:solidFill>
              <a:latin typeface="Verdana"/>
              <a:cs typeface="Verdana"/>
            </a:endParaRPr>
          </a:p>
        </p:txBody>
      </p:sp>
      <p:pic>
        <p:nvPicPr>
          <p:cNvPr id="13" name="Picture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8432" y="234244"/>
            <a:ext cx="1466401" cy="667895"/>
          </a:xfrm>
          <a:prstGeom prst="rect">
            <a:avLst/>
          </a:prstGeom>
        </p:spPr>
      </p:pic>
    </p:spTree>
  </p:cSld>
  <p:clrMap bg1="lt1" tx1="dk1" bg2="lt2" tx2="dk2" accent1="accent1" accent2="accent2" accent3="accent3" accent4="accent4" accent5="accent5" accent6="accent6" hlink="hlink" folHlink="folHlink"/>
  <p:transition spd="med">
    <p:wipe dir="r"/>
  </p:transition>
  <p:timing>
    <p:tnLst>
      <p:par>
        <p:cTn id="1" dur="indefinite" restart="never" nodeType="tmRoot"/>
      </p:par>
    </p:tnLst>
  </p:timing>
  <p:txStyles>
    <p:titleStyle>
      <a:lvl1pPr algn="l" rtl="0" eaLnBrk="1" fontAlgn="base" hangingPunct="1">
        <a:lnSpc>
          <a:spcPct val="90000"/>
        </a:lnSpc>
        <a:spcBef>
          <a:spcPct val="0"/>
        </a:spcBef>
        <a:spcAft>
          <a:spcPct val="0"/>
        </a:spcAft>
        <a:defRPr sz="3200">
          <a:solidFill>
            <a:srgbClr val="000000"/>
          </a:solidFill>
          <a:latin typeface="+mj-lt"/>
          <a:ea typeface="ＭＳ Ｐゴシック" pitchFamily="-108" charset="-128"/>
          <a:cs typeface="+mj-cs"/>
        </a:defRPr>
      </a:lvl1pPr>
      <a:lvl2pPr algn="l" rtl="0" eaLnBrk="1" fontAlgn="base" hangingPunct="1">
        <a:lnSpc>
          <a:spcPct val="90000"/>
        </a:lnSpc>
        <a:spcBef>
          <a:spcPct val="0"/>
        </a:spcBef>
        <a:spcAft>
          <a:spcPct val="0"/>
        </a:spcAft>
        <a:defRPr sz="3200">
          <a:solidFill>
            <a:srgbClr val="000000"/>
          </a:solidFill>
          <a:latin typeface="Arial" charset="0"/>
          <a:ea typeface="ＭＳ Ｐゴシック" pitchFamily="-108" charset="-128"/>
        </a:defRPr>
      </a:lvl2pPr>
      <a:lvl3pPr algn="l" rtl="0" eaLnBrk="1" fontAlgn="base" hangingPunct="1">
        <a:lnSpc>
          <a:spcPct val="90000"/>
        </a:lnSpc>
        <a:spcBef>
          <a:spcPct val="0"/>
        </a:spcBef>
        <a:spcAft>
          <a:spcPct val="0"/>
        </a:spcAft>
        <a:defRPr sz="3200">
          <a:solidFill>
            <a:srgbClr val="000000"/>
          </a:solidFill>
          <a:latin typeface="Arial" charset="0"/>
          <a:ea typeface="ＭＳ Ｐゴシック" pitchFamily="-108" charset="-128"/>
        </a:defRPr>
      </a:lvl3pPr>
      <a:lvl4pPr algn="l" rtl="0" eaLnBrk="1" fontAlgn="base" hangingPunct="1">
        <a:lnSpc>
          <a:spcPct val="90000"/>
        </a:lnSpc>
        <a:spcBef>
          <a:spcPct val="0"/>
        </a:spcBef>
        <a:spcAft>
          <a:spcPct val="0"/>
        </a:spcAft>
        <a:defRPr sz="3200">
          <a:solidFill>
            <a:srgbClr val="000000"/>
          </a:solidFill>
          <a:latin typeface="Arial" charset="0"/>
          <a:ea typeface="ＭＳ Ｐゴシック" pitchFamily="-108" charset="-128"/>
        </a:defRPr>
      </a:lvl4pPr>
      <a:lvl5pPr algn="l" rtl="0" eaLnBrk="1" fontAlgn="base" hangingPunct="1">
        <a:lnSpc>
          <a:spcPct val="90000"/>
        </a:lnSpc>
        <a:spcBef>
          <a:spcPct val="0"/>
        </a:spcBef>
        <a:spcAft>
          <a:spcPct val="0"/>
        </a:spcAft>
        <a:defRPr sz="3200">
          <a:solidFill>
            <a:srgbClr val="000000"/>
          </a:solidFill>
          <a:latin typeface="Arial" charset="0"/>
          <a:ea typeface="ＭＳ Ｐゴシック" pitchFamily="-108" charset="-128"/>
        </a:defRPr>
      </a:lvl5pPr>
      <a:lvl6pPr marL="457200" algn="l" rtl="0" eaLnBrk="1" fontAlgn="base" hangingPunct="1">
        <a:lnSpc>
          <a:spcPct val="90000"/>
        </a:lnSpc>
        <a:spcBef>
          <a:spcPct val="0"/>
        </a:spcBef>
        <a:spcAft>
          <a:spcPct val="0"/>
        </a:spcAft>
        <a:defRPr sz="3200">
          <a:solidFill>
            <a:srgbClr val="000000"/>
          </a:solidFill>
          <a:latin typeface="Arial" charset="0"/>
        </a:defRPr>
      </a:lvl6pPr>
      <a:lvl7pPr marL="914400" algn="l" rtl="0" eaLnBrk="1" fontAlgn="base" hangingPunct="1">
        <a:lnSpc>
          <a:spcPct val="90000"/>
        </a:lnSpc>
        <a:spcBef>
          <a:spcPct val="0"/>
        </a:spcBef>
        <a:spcAft>
          <a:spcPct val="0"/>
        </a:spcAft>
        <a:defRPr sz="3200">
          <a:solidFill>
            <a:srgbClr val="000000"/>
          </a:solidFill>
          <a:latin typeface="Arial" charset="0"/>
        </a:defRPr>
      </a:lvl7pPr>
      <a:lvl8pPr marL="1371600" algn="l" rtl="0" eaLnBrk="1" fontAlgn="base" hangingPunct="1">
        <a:lnSpc>
          <a:spcPct val="90000"/>
        </a:lnSpc>
        <a:spcBef>
          <a:spcPct val="0"/>
        </a:spcBef>
        <a:spcAft>
          <a:spcPct val="0"/>
        </a:spcAft>
        <a:defRPr sz="3200">
          <a:solidFill>
            <a:srgbClr val="000000"/>
          </a:solidFill>
          <a:latin typeface="Arial" charset="0"/>
        </a:defRPr>
      </a:lvl8pPr>
      <a:lvl9pPr marL="1828800" algn="l" rtl="0" eaLnBrk="1" fontAlgn="base" hangingPunct="1">
        <a:lnSpc>
          <a:spcPct val="90000"/>
        </a:lnSpc>
        <a:spcBef>
          <a:spcPct val="0"/>
        </a:spcBef>
        <a:spcAft>
          <a:spcPct val="0"/>
        </a:spcAft>
        <a:defRPr sz="3200">
          <a:solidFill>
            <a:srgbClr val="000000"/>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pitchFamily="-108" charset="-128"/>
          <a:cs typeface="+mn-cs"/>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pitchFamily="-108"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pitchFamily="-108"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pitchFamily="-108"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pitchFamily="-108"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0E33C-0763-42E3-9F1B-0B7E1B33F523}" type="datetime1">
              <a:rPr lang="en-IE" smtClean="0"/>
              <a:pPr/>
              <a:t>17/01/2019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04DB6-6332-DE47-A727-F70E28B760D5}" type="slidenum">
              <a:rPr lang="en-US" smtClean="0"/>
              <a:pPr/>
              <a:t>‹#›</a:t>
            </a:fld>
            <a:endParaRPr lang="en-US" dirty="0"/>
          </a:p>
        </p:txBody>
      </p:sp>
    </p:spTree>
  </p:cSld>
  <p:clrMap bg1="lt1" tx1="dk1" bg2="lt2" tx2="dk2" accent1="accent1" accent2="accent2" accent3="accent3" accent4="accent4" accent5="accent5" accent6="accent6" hlink="hlink" folHlink="folHlink"/>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ound Single Corner Rectangle 7"/>
          <p:cNvSpPr/>
          <p:nvPr/>
        </p:nvSpPr>
        <p:spPr>
          <a:xfrm rot="10800000">
            <a:off x="2217329" y="0"/>
            <a:ext cx="6926671" cy="692675"/>
          </a:xfrm>
          <a:prstGeom prst="round1Rect">
            <a:avLst/>
          </a:prstGeom>
          <a:solidFill>
            <a:srgbClr val="307098"/>
          </a:solidFill>
          <a:ln>
            <a:noFill/>
          </a:ln>
          <a:effectLst>
            <a:outerShdw blurRad="40000" dist="23000" dir="1836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 </a:t>
            </a:r>
            <a:endParaRPr lang="en-US" dirty="0"/>
          </a:p>
        </p:txBody>
      </p:sp>
    </p:spTree>
  </p:cSld>
  <p:clrMap bg1="lt1" tx1="dk1" bg2="lt2" tx2="dk2" accent1="accent1" accent2="accent2" accent3="accent3" accent4="accent4" accent5="accent5" accent6="accent6" hlink="hlink" folHlink="folHlink"/>
  <p:transition spd="med">
    <p:wipe dir="r"/>
  </p:transition>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15233629"/>
      </p:ext>
    </p:extLst>
  </p:cSld>
  <p:clrMap bg1="lt1" tx1="dk1" bg2="lt2" tx2="dk2" accent1="accent1" accent2="accent2" accent3="accent3" accent4="accent4" accent5="accent5" accent6="accent6" hlink="hlink" folHlink="folHlink"/>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C16DA-B9B6-4F3C-85D5-610B1FAEDC83}" type="datetimeFigureOut">
              <a:rPr lang="en-IE" smtClean="0"/>
              <a:t>17/01/2019</a:t>
            </a:fld>
            <a:endParaRPr lang="en-IE"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FE7D7C-36E6-4D70-A6D8-49742D20AFC2}" type="slidenum">
              <a:rPr lang="en-IE" smtClean="0"/>
              <a:t>‹#›</a:t>
            </a:fld>
            <a:endParaRPr lang="en-IE" dirty="0"/>
          </a:p>
        </p:txBody>
      </p:sp>
    </p:spTree>
    <p:extLst>
      <p:ext uri="{BB962C8B-B14F-4D97-AF65-F5344CB8AC3E}">
        <p14:creationId xmlns:p14="http://schemas.microsoft.com/office/powerpoint/2010/main" val="3237148653"/>
      </p:ext>
    </p:extLst>
  </p:cSld>
  <p:clrMap bg1="lt1" tx1="dk1" bg2="lt2" tx2="dk2" accent1="accent1" accent2="accent2" accent3="accent3" accent4="accent4" accent5="accent5" accent6="accent6" hlink="hlink" folHlink="folHlink"/>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10/13/11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04DB6-6332-DE47-A727-F70E28B760D5}" type="slidenum">
              <a:rPr lang="en-US" smtClean="0"/>
              <a:t>‹#›</a:t>
            </a:fld>
            <a:endParaRPr lang="en-US" dirty="0"/>
          </a:p>
        </p:txBody>
      </p:sp>
    </p:spTree>
  </p:cSld>
  <p:clrMap bg1="lt1" tx1="dk1" bg2="lt2" tx2="dk2" accent1="accent1" accent2="accent2" accent3="accent3" accent4="accent4" accent5="accent5" accent6="accent6" hlink="hlink" folHlink="folHlink"/>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10/13/11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04DB6-6332-DE47-A727-F70E28B760D5}" type="slidenum">
              <a:rPr lang="en-US" smtClean="0"/>
              <a:t>‹#›</a:t>
            </a:fld>
            <a:endParaRPr lang="en-US" dirty="0"/>
          </a:p>
        </p:txBody>
      </p:sp>
    </p:spTree>
  </p:cSld>
  <p:clrMap bg1="lt1" tx1="dk1" bg2="lt2" tx2="dk2" accent1="accent1" accent2="accent2" accent3="accent3" accent4="accent4" accent5="accent5" accent6="accent6" hlink="hlink" folHlink="folHlink"/>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10/13/11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B04DB6-6332-DE47-A727-F70E28B760D5}" type="slidenum">
              <a:rPr lang="en-US" smtClean="0"/>
              <a:t>‹#›</a:t>
            </a:fld>
            <a:endParaRPr lang="en-US" dirty="0"/>
          </a:p>
        </p:txBody>
      </p:sp>
    </p:spTree>
  </p:cSld>
  <p:clrMap bg1="lt1" tx1="dk1" bg2="lt2" tx2="dk2" accent1="accent1" accent2="accent2" accent3="accent3" accent4="accent4" accent5="accent5" accent6="accent6" hlink="hlink" folHlink="folHlink"/>
  <p:hf sldNum="0" hdr="0" ft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camuscl\AppData\Local\Microsoft\Windows\Temporary Internet Files\Content.IE5\GTVTTPZC\MP900438622[3].jpg"/>
          <p:cNvPicPr>
            <a:picLocks noChangeAspect="1" noChangeArrowheads="1"/>
          </p:cNvPicPr>
          <p:nvPr/>
        </p:nvPicPr>
        <p:blipFill>
          <a:blip r:embed="rId3">
            <a:lum bright="70000" contrast="-70000"/>
            <a:extLst>
              <a:ext uri="{28A0092B-C50C-407E-A947-70E740481C1C}">
                <a14:useLocalDpi xmlns:a14="http://schemas.microsoft.com/office/drawing/2010/main" val="0"/>
              </a:ext>
            </a:extLst>
          </a:blip>
          <a:srcRect/>
          <a:stretch>
            <a:fillRect/>
          </a:stretch>
        </p:blipFill>
        <p:spPr bwMode="auto">
          <a:xfrm>
            <a:off x="168275" y="-6350"/>
            <a:ext cx="89757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extBox 4"/>
          <p:cNvSpPr txBox="1">
            <a:spLocks noChangeArrowheads="1"/>
          </p:cNvSpPr>
          <p:nvPr/>
        </p:nvSpPr>
        <p:spPr bwMode="auto">
          <a:xfrm>
            <a:off x="1885950" y="5680075"/>
            <a:ext cx="3486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pPr eaLnBrk="1" hangingPunct="1"/>
            <a:r>
              <a:rPr lang="en-US" altLang="en-US" b="1" dirty="0">
                <a:solidFill>
                  <a:schemeClr val="bg1"/>
                </a:solidFill>
              </a:rPr>
              <a:t>TITRE</a:t>
            </a:r>
          </a:p>
        </p:txBody>
      </p:sp>
      <p:pic>
        <p:nvPicPr>
          <p:cNvPr id="7" name="Picture 6" descr="FOND_COVER_transp.png"/>
          <p:cNvPicPr>
            <a:picLocks noChangeAspect="1"/>
          </p:cNvPicPr>
          <p:nvPr/>
        </p:nvPicPr>
        <p:blipFill>
          <a:blip r:embed="rId4">
            <a:duotone>
              <a:prstClr val="black"/>
              <a:srgbClr val="2953DB">
                <a:tint val="45000"/>
                <a:satMod val="400000"/>
              </a:srgbClr>
            </a:duotone>
            <a:extLst/>
          </a:blip>
          <a:stretch>
            <a:fillRect/>
          </a:stretch>
        </p:blipFill>
        <p:spPr>
          <a:xfrm>
            <a:off x="-109266" y="6462"/>
            <a:ext cx="9253266" cy="6858000"/>
          </a:xfrm>
          <a:prstGeom prst="rect">
            <a:avLst/>
          </a:prstGeom>
        </p:spPr>
      </p:pic>
      <p:sp>
        <p:nvSpPr>
          <p:cNvPr id="8" name="Rectangle à coins arrondis 7"/>
          <p:cNvSpPr/>
          <p:nvPr/>
        </p:nvSpPr>
        <p:spPr>
          <a:xfrm>
            <a:off x="-280988" y="635000"/>
            <a:ext cx="3051176" cy="134937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BE" dirty="0">
              <a:solidFill>
                <a:srgbClr val="FFFFFF"/>
              </a:solidFill>
              <a:cs typeface="Arial" charset="0"/>
            </a:endParaRPr>
          </a:p>
        </p:txBody>
      </p:sp>
      <p:pic>
        <p:nvPicPr>
          <p:cNvPr id="28678" name="Picture 3"/>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95250" y="801688"/>
            <a:ext cx="2298700" cy="104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Title Placeholder 1"/>
          <p:cNvSpPr>
            <a:spLocks noGrp="1"/>
          </p:cNvSpPr>
          <p:nvPr>
            <p:ph type="ctrTitle" idx="4294967295"/>
          </p:nvPr>
        </p:nvSpPr>
        <p:spPr bwMode="auto">
          <a:xfrm>
            <a:off x="971600" y="2679055"/>
            <a:ext cx="7560840" cy="14700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a:r>
              <a:rPr lang="en-GB" altLang="en-US" sz="2800" b="1" dirty="0" smtClean="0">
                <a:solidFill>
                  <a:srgbClr val="00529B"/>
                </a:solidFill>
                <a:ea typeface="ＭＳ Ｐゴシック" pitchFamily="34" charset="-128"/>
              </a:rPr>
              <a:t>ACER’s </a:t>
            </a:r>
            <a:r>
              <a:rPr lang="en-GB" altLang="en-US" sz="2800" b="1" dirty="0">
                <a:solidFill>
                  <a:srgbClr val="00529B"/>
                </a:solidFill>
                <a:ea typeface="ＭＳ Ｐゴシック" pitchFamily="34" charset="-128"/>
              </a:rPr>
              <a:t>approach and </a:t>
            </a:r>
            <a:r>
              <a:rPr lang="en-GB" altLang="en-US" sz="2800" b="1" dirty="0" smtClean="0">
                <a:solidFill>
                  <a:srgbClr val="00529B"/>
                </a:solidFill>
                <a:ea typeface="ＭＳ Ｐゴシック" pitchFamily="34" charset="-128"/>
              </a:rPr>
              <a:t>objectives</a:t>
            </a:r>
            <a:r>
              <a:rPr lang="en-US" altLang="en-US" sz="2800" b="1" dirty="0">
                <a:solidFill>
                  <a:srgbClr val="00529B"/>
                </a:solidFill>
                <a:ea typeface="ＭＳ Ｐゴシック" pitchFamily="34" charset="-128"/>
              </a:rPr>
              <a:t/>
            </a:r>
            <a:br>
              <a:rPr lang="en-US" altLang="en-US" sz="2800" b="1" dirty="0">
                <a:solidFill>
                  <a:srgbClr val="00529B"/>
                </a:solidFill>
                <a:ea typeface="ＭＳ Ｐゴシック" pitchFamily="34" charset="-128"/>
              </a:rPr>
            </a:br>
            <a:endParaRPr lang="en-GB" altLang="en-US" sz="2800" b="1" dirty="0" smtClean="0">
              <a:solidFill>
                <a:srgbClr val="00529B"/>
              </a:solidFill>
              <a:ea typeface="ＭＳ Ｐゴシック" pitchFamily="34" charset="-128"/>
            </a:endParaRPr>
          </a:p>
        </p:txBody>
      </p:sp>
      <p:sp>
        <p:nvSpPr>
          <p:cNvPr id="28680" name="TextBox 8"/>
          <p:cNvSpPr txBox="1">
            <a:spLocks noChangeArrowheads="1"/>
          </p:cNvSpPr>
          <p:nvPr/>
        </p:nvSpPr>
        <p:spPr bwMode="auto">
          <a:xfrm>
            <a:off x="683568" y="5313982"/>
            <a:ext cx="8460432"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a:solidFill>
                  <a:schemeClr val="bg1"/>
                </a:solidFill>
              </a:rPr>
              <a:t>ACER/ENTSO-E cooperation on the list of information for the monitoring of SOGL</a:t>
            </a:r>
            <a:r>
              <a:rPr lang="en-GB" altLang="en-US" b="1" dirty="0">
                <a:solidFill>
                  <a:schemeClr val="bg1"/>
                </a:solidFill>
                <a:ea typeface="ＭＳ Ｐゴシック" pitchFamily="34" charset="-128"/>
              </a:rPr>
              <a:t/>
            </a:r>
            <a:br>
              <a:rPr lang="en-GB" altLang="en-US" b="1" dirty="0">
                <a:solidFill>
                  <a:schemeClr val="bg1"/>
                </a:solidFill>
                <a:ea typeface="ＭＳ Ｐゴシック" pitchFamily="34" charset="-128"/>
              </a:rPr>
            </a:br>
            <a:r>
              <a:rPr lang="en-GB" altLang="en-US" b="1" dirty="0" smtClean="0">
                <a:solidFill>
                  <a:schemeClr val="bg1"/>
                </a:solidFill>
                <a:ea typeface="ＭＳ Ｐゴシック" pitchFamily="34" charset="-128"/>
              </a:rPr>
              <a:t>CEER, 21 January 2019</a:t>
            </a:r>
            <a:endParaRPr lang="en-GB" altLang="en-US" b="1" dirty="0">
              <a:solidFill>
                <a:schemeClr val="bg1"/>
              </a:solidFill>
              <a:ea typeface="ＭＳ Ｐゴシック" pitchFamily="34" charset="-128"/>
            </a:endParaRPr>
          </a:p>
        </p:txBody>
      </p:sp>
      <p:sp>
        <p:nvSpPr>
          <p:cNvPr id="28681" name="Text Placeholder 2"/>
          <p:cNvSpPr>
            <a:spLocks noGrp="1"/>
          </p:cNvSpPr>
          <p:nvPr>
            <p:ph type="subTitle" idx="4294967295"/>
          </p:nvPr>
        </p:nvSpPr>
        <p:spPr bwMode="auto">
          <a:xfrm>
            <a:off x="1675050" y="3224213"/>
            <a:ext cx="7273687" cy="12239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110000"/>
              </a:lnSpc>
            </a:pPr>
            <a:endParaRPr lang="en-US" altLang="en-US" sz="1800" dirty="0" smtClean="0">
              <a:ea typeface="ＭＳ Ｐゴシック" pitchFamily="34" charset="-128"/>
            </a:endParaRPr>
          </a:p>
          <a:p>
            <a:pPr>
              <a:lnSpc>
                <a:spcPct val="110000"/>
              </a:lnSpc>
              <a:buNone/>
            </a:pPr>
            <a:r>
              <a:rPr lang="en-US" altLang="en-US" sz="1800" b="1" i="1" dirty="0" smtClean="0">
                <a:ea typeface="ＭＳ Ｐゴシック" pitchFamily="34" charset="-128"/>
              </a:rPr>
              <a:t>Uros GABRIJEL </a:t>
            </a:r>
            <a:r>
              <a:rPr lang="en-US" altLang="en-US" sz="1800" b="1" i="1" dirty="0">
                <a:ea typeface="ＭＳ Ｐゴシック" pitchFamily="34" charset="-128"/>
              </a:rPr>
              <a:t>and Francois BEAUDE </a:t>
            </a:r>
            <a:endParaRPr lang="en-GB" altLang="en-US" sz="1800" i="1" dirty="0" smtClean="0">
              <a:ea typeface="ＭＳ Ｐゴシック" pitchFamily="34" charset="-128"/>
            </a:endParaRPr>
          </a:p>
        </p:txBody>
      </p:sp>
    </p:spTree>
    <p:extLst>
      <p:ext uri="{BB962C8B-B14F-4D97-AF65-F5344CB8AC3E}">
        <p14:creationId xmlns:p14="http://schemas.microsoft.com/office/powerpoint/2010/main" val="353863096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bwMode="auto">
          <a:xfrm>
            <a:off x="179512" y="836712"/>
            <a:ext cx="8352928" cy="5544616"/>
          </a:xfrm>
          <a:prstGeom prst="rect">
            <a:avLst/>
          </a:prstGeom>
          <a:noFill/>
          <a:ln w="9525">
            <a:noFill/>
            <a:miter lim="800000"/>
            <a:headEnd/>
            <a:tailEnd/>
          </a:ln>
        </p:spPr>
        <p:txBody>
          <a:bodyPr/>
          <a:lstStyle/>
          <a:p>
            <a:pPr marL="0" lvl="1" defTabSz="457200" eaLnBrk="0" fontAlgn="base" hangingPunct="0">
              <a:lnSpc>
                <a:spcPct val="150000"/>
              </a:lnSpc>
              <a:spcBef>
                <a:spcPct val="0"/>
              </a:spcBef>
              <a:spcAft>
                <a:spcPts val="600"/>
              </a:spcAft>
              <a:buClr>
                <a:srgbClr val="005BAB"/>
              </a:buClr>
              <a:buSzPct val="400000"/>
              <a:defRPr/>
            </a:pPr>
            <a:r>
              <a:rPr lang="en-GB" b="1" dirty="0" smtClean="0"/>
              <a:t>Backdrop</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Article 14 of SO GL on Monitoring</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smtClean="0"/>
              <a:t>¶2 The </a:t>
            </a:r>
            <a:r>
              <a:rPr lang="en-GB" sz="1600" dirty="0"/>
              <a:t>Agency, in cooperation with ENTSO for Electricity, shall produce within 12 months from the entry into force of this Regulation a list of the relevant information to be communicated by ENTSO for Electricity to the Agency in accordance with Articles 8(9) and 9(1) of Regulation (EC) No 714/2009. The list of relevant information may be subject to updates. ENTSO for Electricity shall maintain a comprehensive, standardised format, digital data archive of the information required by the Agency</a:t>
            </a:r>
            <a:r>
              <a:rPr lang="en-GB" sz="1600" dirty="0" smtClean="0"/>
              <a:t>.</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smtClean="0"/>
              <a:t>¶3 Relevant </a:t>
            </a:r>
            <a:r>
              <a:rPr lang="en-GB" sz="1600" dirty="0"/>
              <a:t>TSOs shall submit to ENTSO for Electricity the information required to perform the tasks referred to in paragraphs 1 and 2. </a:t>
            </a:r>
            <a:endParaRPr lang="en-GB" dirty="0" smtClean="0"/>
          </a:p>
        </p:txBody>
      </p:sp>
      <p:sp>
        <p:nvSpPr>
          <p:cNvPr id="4" name="TextBox 8"/>
          <p:cNvSpPr txBox="1">
            <a:spLocks noChangeArrowheads="1"/>
          </p:cNvSpPr>
          <p:nvPr/>
        </p:nvSpPr>
        <p:spPr bwMode="auto">
          <a:xfrm>
            <a:off x="2339752" y="116632"/>
            <a:ext cx="6804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smtClean="0">
                <a:solidFill>
                  <a:schemeClr val="bg1"/>
                </a:solidFill>
              </a:rPr>
              <a:t>General</a:t>
            </a:r>
            <a:endParaRPr lang="en-GB" altLang="en-US" b="1" dirty="0">
              <a:solidFill>
                <a:schemeClr val="bg1"/>
              </a:solidFill>
              <a:ea typeface="ＭＳ Ｐゴシック" pitchFamily="34" charset="-128"/>
            </a:endParaRPr>
          </a:p>
        </p:txBody>
      </p:sp>
    </p:spTree>
    <p:extLst>
      <p:ext uri="{BB962C8B-B14F-4D97-AF65-F5344CB8AC3E}">
        <p14:creationId xmlns:p14="http://schemas.microsoft.com/office/powerpoint/2010/main" val="2200197593"/>
      </p:ext>
    </p:extLst>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bwMode="auto">
          <a:xfrm>
            <a:off x="179512" y="836712"/>
            <a:ext cx="8352928" cy="5544616"/>
          </a:xfrm>
          <a:prstGeom prst="rect">
            <a:avLst/>
          </a:prstGeom>
          <a:noFill/>
          <a:ln w="9525">
            <a:noFill/>
            <a:miter lim="800000"/>
            <a:headEnd/>
            <a:tailEnd/>
          </a:ln>
        </p:spPr>
        <p:txBody>
          <a:bodyPr/>
          <a:lstStyle/>
          <a:p>
            <a:pPr marL="0" lvl="1" defTabSz="457200" eaLnBrk="0" fontAlgn="base" hangingPunct="0">
              <a:lnSpc>
                <a:spcPct val="150000"/>
              </a:lnSpc>
              <a:spcBef>
                <a:spcPct val="0"/>
              </a:spcBef>
              <a:spcAft>
                <a:spcPts val="600"/>
              </a:spcAft>
              <a:buClr>
                <a:srgbClr val="005BAB"/>
              </a:buClr>
              <a:buSzPct val="400000"/>
              <a:defRPr/>
            </a:pPr>
            <a:r>
              <a:rPr lang="en-GB" b="1" dirty="0" smtClean="0"/>
              <a:t>Process</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ACER letter to ENTSO-E on 17.7.2018 – key messages</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smtClean="0"/>
              <a:t>In the absence of clarity on the ongoing implementation of SO GL the Agency is unable to foresee the scope for the data request to ENTSO-E. </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smtClean="0"/>
              <a:t>The Agency intends to define the list of the relevant information by the end of 2019.</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smtClean="0"/>
              <a:t> Coordination with ENTSO-E</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Informal </a:t>
            </a:r>
            <a:r>
              <a:rPr lang="en-GB" sz="1600" dirty="0" smtClean="0"/>
              <a:t>heads-up on the scope for SO GL monitoring circulated on 17.9.2018</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The proposed scope of the data request</a:t>
            </a:r>
          </a:p>
          <a:p>
            <a:pPr marL="1235075" lvl="3"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Mainly on the CSAM proposal</a:t>
            </a:r>
          </a:p>
          <a:p>
            <a:pPr marL="1235075" lvl="3"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Excel files circulated on 1.10.2018</a:t>
            </a:r>
          </a:p>
          <a:p>
            <a:pPr marL="1692275" lvl="4"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SOGL indicators </a:t>
            </a:r>
          </a:p>
          <a:p>
            <a:pPr marL="1692275" lvl="4"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Reporting on OS violations and RAs with violations</a:t>
            </a:r>
          </a:p>
        </p:txBody>
      </p:sp>
      <p:sp>
        <p:nvSpPr>
          <p:cNvPr id="4" name="TextBox 8"/>
          <p:cNvSpPr txBox="1">
            <a:spLocks noChangeArrowheads="1"/>
          </p:cNvSpPr>
          <p:nvPr/>
        </p:nvSpPr>
        <p:spPr bwMode="auto">
          <a:xfrm>
            <a:off x="2339752" y="116632"/>
            <a:ext cx="6804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smtClean="0">
                <a:solidFill>
                  <a:schemeClr val="bg1"/>
                </a:solidFill>
              </a:rPr>
              <a:t>General</a:t>
            </a:r>
            <a:endParaRPr lang="en-GB" altLang="en-US" b="1" dirty="0">
              <a:solidFill>
                <a:schemeClr val="bg1"/>
              </a:solidFill>
              <a:ea typeface="ＭＳ Ｐゴシック" pitchFamily="34" charset="-128"/>
            </a:endParaRPr>
          </a:p>
        </p:txBody>
      </p:sp>
    </p:spTree>
    <p:extLst>
      <p:ext uri="{BB962C8B-B14F-4D97-AF65-F5344CB8AC3E}">
        <p14:creationId xmlns:p14="http://schemas.microsoft.com/office/powerpoint/2010/main" val="2510197357"/>
      </p:ext>
    </p:extLst>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bwMode="auto">
          <a:xfrm>
            <a:off x="179512" y="836712"/>
            <a:ext cx="8352928" cy="5544616"/>
          </a:xfrm>
          <a:prstGeom prst="rect">
            <a:avLst/>
          </a:prstGeom>
          <a:noFill/>
          <a:ln w="9525">
            <a:noFill/>
            <a:miter lim="800000"/>
            <a:headEnd/>
            <a:tailEnd/>
          </a:ln>
        </p:spPr>
        <p:txBody>
          <a:bodyPr/>
          <a:lstStyle/>
          <a:p>
            <a:pPr marL="0" lvl="1" defTabSz="457200" eaLnBrk="0" fontAlgn="base" hangingPunct="0">
              <a:lnSpc>
                <a:spcPct val="150000"/>
              </a:lnSpc>
              <a:spcBef>
                <a:spcPct val="0"/>
              </a:spcBef>
              <a:spcAft>
                <a:spcPts val="600"/>
              </a:spcAft>
              <a:buClr>
                <a:srgbClr val="005BAB"/>
              </a:buClr>
              <a:buSzPct val="400000"/>
              <a:defRPr/>
            </a:pPr>
            <a:r>
              <a:rPr lang="en-GB" b="1" dirty="0" smtClean="0"/>
              <a:t>Process</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Basis for the coordination (1)</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Agreement for ACER — ENTSO-E Data </a:t>
            </a:r>
            <a:r>
              <a:rPr lang="en-GB" sz="1600" dirty="0" smtClean="0"/>
              <a:t>Provision for </a:t>
            </a:r>
            <a:r>
              <a:rPr lang="en-GB" sz="1600" dirty="0"/>
              <a:t>Network Codes and Guidelines </a:t>
            </a:r>
            <a:r>
              <a:rPr lang="en-GB" sz="1600" dirty="0" smtClean="0"/>
              <a:t>monitoring (8/1/2018)</a:t>
            </a:r>
          </a:p>
          <a:p>
            <a:pPr marL="1235075" lvl="3"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400" dirty="0" smtClean="0"/>
              <a:t>Change request provisions</a:t>
            </a:r>
          </a:p>
          <a:p>
            <a:pPr lvl="2"/>
            <a:r>
              <a:rPr lang="en-GB" sz="1200" dirty="0"/>
              <a:t>a. ACER sends, at the working level, a draft list of new data items to ENTSO-E 12 months in</a:t>
            </a:r>
          </a:p>
          <a:p>
            <a:pPr lvl="2"/>
            <a:r>
              <a:rPr lang="en-GB" sz="1200" dirty="0"/>
              <a:t>advance</a:t>
            </a:r>
            <a:r>
              <a:rPr lang="en-GB" sz="1200" dirty="0" smtClean="0"/>
              <a:t>; </a:t>
            </a:r>
            <a:r>
              <a:rPr lang="en-GB" sz="1200" dirty="0" smtClean="0">
                <a:solidFill>
                  <a:srgbClr val="00B050"/>
                </a:solidFill>
                <a:sym typeface="Wingdings" panose="05000000000000000000" pitchFamily="2" charset="2"/>
              </a:rPr>
              <a:t></a:t>
            </a:r>
          </a:p>
          <a:p>
            <a:pPr lvl="2"/>
            <a:endParaRPr lang="en-GB" sz="1200" dirty="0" smtClean="0">
              <a:solidFill>
                <a:srgbClr val="00B050"/>
              </a:solidFill>
            </a:endParaRPr>
          </a:p>
          <a:p>
            <a:pPr lvl="2"/>
            <a:r>
              <a:rPr lang="en-GB" sz="1200" dirty="0" smtClean="0"/>
              <a:t>b. ACER </a:t>
            </a:r>
            <a:r>
              <a:rPr lang="en-GB" sz="1200" dirty="0"/>
              <a:t>will </a:t>
            </a:r>
            <a:r>
              <a:rPr lang="en-GB" sz="1200" dirty="0" smtClean="0"/>
              <a:t>endeavour </a:t>
            </a:r>
            <a:r>
              <a:rPr lang="en-GB" sz="1200" dirty="0"/>
              <a:t>to </a:t>
            </a:r>
            <a:r>
              <a:rPr lang="en-GB" sz="1200" dirty="0" smtClean="0"/>
              <a:t>combine </a:t>
            </a:r>
            <a:r>
              <a:rPr lang="en-GB" sz="1200" dirty="0"/>
              <a:t>several data items into one update in order to avoid</a:t>
            </a:r>
          </a:p>
          <a:p>
            <a:pPr lvl="2"/>
            <a:r>
              <a:rPr lang="en-GB" sz="1200" dirty="0"/>
              <a:t>multiple update requests</a:t>
            </a:r>
            <a:r>
              <a:rPr lang="en-GB" sz="1200" dirty="0" smtClean="0"/>
              <a:t>; </a:t>
            </a:r>
            <a:r>
              <a:rPr lang="en-GB" sz="1200" dirty="0" smtClean="0">
                <a:solidFill>
                  <a:srgbClr val="00B050"/>
                </a:solidFill>
                <a:sym typeface="Wingdings" panose="05000000000000000000" pitchFamily="2" charset="2"/>
              </a:rPr>
              <a:t></a:t>
            </a:r>
          </a:p>
          <a:p>
            <a:pPr lvl="2"/>
            <a:endParaRPr lang="en-GB" sz="1200" dirty="0"/>
          </a:p>
          <a:p>
            <a:pPr lvl="2"/>
            <a:r>
              <a:rPr lang="en-GB" sz="1200" dirty="0"/>
              <a:t>c. ENTSO-E will then evaluate the data requests in terms, amongst others, of: feasibility,</a:t>
            </a:r>
          </a:p>
          <a:p>
            <a:pPr lvl="2"/>
            <a:r>
              <a:rPr lang="en-GB" sz="1200" dirty="0"/>
              <a:t>time-line for delivery and cost of implementation</a:t>
            </a:r>
            <a:r>
              <a:rPr lang="en-GB" sz="1200" smtClean="0"/>
              <a:t>; </a:t>
            </a:r>
            <a:r>
              <a:rPr lang="en-GB" sz="1200">
                <a:solidFill>
                  <a:srgbClr val="00B050"/>
                </a:solidFill>
                <a:sym typeface="Wingdings" panose="05000000000000000000" pitchFamily="2" charset="2"/>
              </a:rPr>
              <a:t> ongoing</a:t>
            </a:r>
            <a:endParaRPr lang="en-GB" sz="1200" dirty="0"/>
          </a:p>
        </p:txBody>
      </p:sp>
      <p:sp>
        <p:nvSpPr>
          <p:cNvPr id="4" name="TextBox 8"/>
          <p:cNvSpPr txBox="1">
            <a:spLocks noChangeArrowheads="1"/>
          </p:cNvSpPr>
          <p:nvPr/>
        </p:nvSpPr>
        <p:spPr bwMode="auto">
          <a:xfrm>
            <a:off x="2339752" y="116632"/>
            <a:ext cx="6804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smtClean="0">
                <a:solidFill>
                  <a:schemeClr val="bg1"/>
                </a:solidFill>
              </a:rPr>
              <a:t>General</a:t>
            </a:r>
            <a:endParaRPr lang="en-GB" altLang="en-US" b="1" dirty="0">
              <a:solidFill>
                <a:schemeClr val="bg1"/>
              </a:solidFill>
              <a:ea typeface="ＭＳ Ｐゴシック" pitchFamily="34" charset="-128"/>
            </a:endParaRPr>
          </a:p>
        </p:txBody>
      </p:sp>
    </p:spTree>
    <p:extLst>
      <p:ext uri="{BB962C8B-B14F-4D97-AF65-F5344CB8AC3E}">
        <p14:creationId xmlns:p14="http://schemas.microsoft.com/office/powerpoint/2010/main" val="275847652"/>
      </p:ext>
    </p:extLst>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bwMode="auto">
          <a:xfrm>
            <a:off x="179512" y="836712"/>
            <a:ext cx="8352928" cy="5544616"/>
          </a:xfrm>
          <a:prstGeom prst="rect">
            <a:avLst/>
          </a:prstGeom>
          <a:noFill/>
          <a:ln w="9525">
            <a:noFill/>
            <a:miter lim="800000"/>
            <a:headEnd/>
            <a:tailEnd/>
          </a:ln>
        </p:spPr>
        <p:txBody>
          <a:bodyPr/>
          <a:lstStyle/>
          <a:p>
            <a:pPr marL="0" lvl="1" defTabSz="457200" eaLnBrk="0" fontAlgn="base" hangingPunct="0">
              <a:lnSpc>
                <a:spcPct val="150000"/>
              </a:lnSpc>
              <a:spcBef>
                <a:spcPct val="0"/>
              </a:spcBef>
              <a:spcAft>
                <a:spcPts val="600"/>
              </a:spcAft>
              <a:buClr>
                <a:srgbClr val="005BAB"/>
              </a:buClr>
              <a:buSzPct val="400000"/>
              <a:defRPr/>
            </a:pPr>
            <a:r>
              <a:rPr lang="en-GB" b="1" dirty="0" smtClean="0"/>
              <a:t>Process</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a:t>Basis for the </a:t>
            </a:r>
            <a:r>
              <a:rPr lang="en-GB" dirty="0" smtClean="0"/>
              <a:t>coordination (2)</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Agreement for ACER — ENTSO-E Data Provision for Network Codes and Guidelines monitoring (8/1/2018)</a:t>
            </a:r>
          </a:p>
          <a:p>
            <a:pPr marL="1235075" lvl="3"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400" dirty="0" smtClean="0"/>
              <a:t>Change request provisions</a:t>
            </a:r>
          </a:p>
          <a:p>
            <a:pPr lvl="2"/>
            <a:r>
              <a:rPr lang="en-GB" sz="1200" dirty="0" smtClean="0"/>
              <a:t>d</a:t>
            </a:r>
            <a:r>
              <a:rPr lang="en-GB" sz="1200" dirty="0"/>
              <a:t>. ENTSO-E will then arrange the necessary discussions are held in order to answer</a:t>
            </a:r>
          </a:p>
          <a:p>
            <a:pPr lvl="2"/>
            <a:r>
              <a:rPr lang="en-GB" sz="1200" dirty="0"/>
              <a:t>clarifications and/or questions which may result from evaluations mentioned in the point</a:t>
            </a:r>
          </a:p>
          <a:p>
            <a:pPr lvl="2"/>
            <a:r>
              <a:rPr lang="en-GB" sz="1200" dirty="0"/>
              <a:t>above (c</a:t>
            </a:r>
            <a:r>
              <a:rPr lang="en-GB" sz="1200" dirty="0" smtClean="0"/>
              <a:t>).</a:t>
            </a:r>
            <a:r>
              <a:rPr lang="en-GB" sz="1200" dirty="0">
                <a:solidFill>
                  <a:srgbClr val="00B050"/>
                </a:solidFill>
                <a:sym typeface="Wingdings" panose="05000000000000000000" pitchFamily="2" charset="2"/>
              </a:rPr>
              <a:t> </a:t>
            </a:r>
            <a:r>
              <a:rPr lang="en-GB" sz="1200" dirty="0" smtClean="0">
                <a:solidFill>
                  <a:srgbClr val="00B050"/>
                </a:solidFill>
                <a:sym typeface="Wingdings" panose="05000000000000000000" pitchFamily="2" charset="2"/>
              </a:rPr>
              <a:t> ongoing</a:t>
            </a:r>
            <a:endParaRPr lang="en-GB" sz="1200" dirty="0" smtClean="0"/>
          </a:p>
          <a:p>
            <a:pPr lvl="2"/>
            <a:endParaRPr lang="en-GB" sz="1200" dirty="0"/>
          </a:p>
          <a:p>
            <a:pPr lvl="2"/>
            <a:r>
              <a:rPr lang="en-GB" sz="1200" dirty="0"/>
              <a:t>e. </a:t>
            </a:r>
            <a:r>
              <a:rPr lang="en-GB" sz="1200" dirty="0" smtClean="0"/>
              <a:t>ENTSO-E </a:t>
            </a:r>
            <a:r>
              <a:rPr lang="en-GB" sz="1200" dirty="0"/>
              <a:t>will then inform ACER on the result </a:t>
            </a:r>
            <a:r>
              <a:rPr lang="en-GB" sz="1200" dirty="0" smtClean="0"/>
              <a:t>of the </a:t>
            </a:r>
            <a:r>
              <a:rPr lang="en-GB" sz="1200" dirty="0"/>
              <a:t>evaluation mentioned above providing</a:t>
            </a:r>
          </a:p>
          <a:p>
            <a:pPr lvl="2"/>
            <a:r>
              <a:rPr lang="en-GB" sz="1200" dirty="0"/>
              <a:t>an indication of a possible start date of the data submission related to the updated list</a:t>
            </a:r>
          </a:p>
          <a:p>
            <a:pPr lvl="2"/>
            <a:r>
              <a:rPr lang="en-GB" sz="1200" dirty="0"/>
              <a:t>taking into account the complexity </a:t>
            </a:r>
            <a:r>
              <a:rPr lang="en-GB" sz="1200" dirty="0" smtClean="0"/>
              <a:t>of the </a:t>
            </a:r>
            <a:r>
              <a:rPr lang="en-GB" sz="1200" dirty="0"/>
              <a:t>request; </a:t>
            </a:r>
            <a:r>
              <a:rPr lang="en-GB" sz="1200" dirty="0" smtClean="0">
                <a:solidFill>
                  <a:srgbClr val="FFC000"/>
                </a:solidFill>
              </a:rPr>
              <a:t>pending</a:t>
            </a:r>
          </a:p>
          <a:p>
            <a:pPr lvl="2"/>
            <a:endParaRPr lang="en-GB" sz="1200" dirty="0"/>
          </a:p>
          <a:p>
            <a:pPr lvl="2"/>
            <a:r>
              <a:rPr lang="en-GB" sz="1200" dirty="0" smtClean="0"/>
              <a:t>f. </a:t>
            </a:r>
            <a:r>
              <a:rPr lang="en-GB" sz="1200" dirty="0"/>
              <a:t>ACER submits the updated list of information via official letter and ENTSO-E updates the</a:t>
            </a:r>
          </a:p>
          <a:p>
            <a:pPr lvl="2"/>
            <a:r>
              <a:rPr lang="en-GB" sz="1200" dirty="0"/>
              <a:t>Annex to this agreement per the relevant request</a:t>
            </a:r>
            <a:r>
              <a:rPr lang="en-GB" sz="1200" dirty="0" smtClean="0"/>
              <a:t>. </a:t>
            </a:r>
            <a:r>
              <a:rPr lang="en-GB" sz="1200" dirty="0">
                <a:solidFill>
                  <a:srgbClr val="FFC000"/>
                </a:solidFill>
              </a:rPr>
              <a:t>pending</a:t>
            </a:r>
            <a:endParaRPr lang="en-GB" sz="1200" dirty="0" smtClean="0"/>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endParaRPr lang="en-GB" dirty="0"/>
          </a:p>
          <a:p>
            <a:pPr lvl="2"/>
            <a:endParaRPr lang="en-GB" sz="1200" dirty="0" smtClean="0"/>
          </a:p>
        </p:txBody>
      </p:sp>
      <p:sp>
        <p:nvSpPr>
          <p:cNvPr id="4" name="TextBox 8"/>
          <p:cNvSpPr txBox="1">
            <a:spLocks noChangeArrowheads="1"/>
          </p:cNvSpPr>
          <p:nvPr/>
        </p:nvSpPr>
        <p:spPr bwMode="auto">
          <a:xfrm>
            <a:off x="2339752" y="116632"/>
            <a:ext cx="6804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smtClean="0">
                <a:solidFill>
                  <a:schemeClr val="bg1"/>
                </a:solidFill>
              </a:rPr>
              <a:t>General</a:t>
            </a:r>
            <a:endParaRPr lang="en-GB" altLang="en-US" b="1" dirty="0">
              <a:solidFill>
                <a:schemeClr val="bg1"/>
              </a:solidFill>
              <a:ea typeface="ＭＳ Ｐゴシック" pitchFamily="34" charset="-128"/>
            </a:endParaRPr>
          </a:p>
        </p:txBody>
      </p:sp>
    </p:spTree>
    <p:extLst>
      <p:ext uri="{BB962C8B-B14F-4D97-AF65-F5344CB8AC3E}">
        <p14:creationId xmlns:p14="http://schemas.microsoft.com/office/powerpoint/2010/main" val="3466649467"/>
      </p:ext>
    </p:extLst>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bwMode="auto">
          <a:xfrm>
            <a:off x="179512" y="836712"/>
            <a:ext cx="8352928" cy="5544616"/>
          </a:xfrm>
          <a:prstGeom prst="rect">
            <a:avLst/>
          </a:prstGeom>
          <a:noFill/>
          <a:ln w="9525">
            <a:noFill/>
            <a:miter lim="800000"/>
            <a:headEnd/>
            <a:tailEnd/>
          </a:ln>
        </p:spPr>
        <p:txBody>
          <a:bodyPr/>
          <a:lstStyle/>
          <a:p>
            <a:pPr marL="0" lvl="1" defTabSz="457200" eaLnBrk="0" fontAlgn="base" hangingPunct="0">
              <a:lnSpc>
                <a:spcPct val="150000"/>
              </a:lnSpc>
              <a:spcBef>
                <a:spcPct val="0"/>
              </a:spcBef>
              <a:spcAft>
                <a:spcPts val="600"/>
              </a:spcAft>
              <a:buClr>
                <a:srgbClr val="005BAB"/>
              </a:buClr>
              <a:buSzPct val="400000"/>
              <a:defRPr/>
            </a:pPr>
            <a:r>
              <a:rPr lang="en-GB" b="1" dirty="0" smtClean="0"/>
              <a:t>Motivation and objective</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a:t>Motivation for proposed scope of the data request </a:t>
            </a:r>
          </a:p>
          <a:p>
            <a:pPr marL="777875" lvl="2"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sz="1600" dirty="0"/>
              <a:t>Early coordination on CSAM data/indicators to allow for an efficient development of TSOs’ processes and their IT tools</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Fulfilling the legal obligations of Electricity Directive and Regulation concerning the implementation monitoring</a:t>
            </a:r>
          </a:p>
          <a:p>
            <a:pPr marL="588963" lvl="4" indent="-284163" algn="just">
              <a:spcBef>
                <a:spcPts val="300"/>
              </a:spcBef>
              <a:spcAft>
                <a:spcPts val="0"/>
              </a:spcAft>
            </a:pPr>
            <a:r>
              <a:rPr lang="en-US" u="sng" dirty="0" smtClean="0"/>
              <a:t>Monitoring </a:t>
            </a:r>
            <a:r>
              <a:rPr lang="en-US" u="sng" dirty="0"/>
              <a:t>the implementation </a:t>
            </a:r>
            <a:r>
              <a:rPr lang="en-US" u="sng" dirty="0" smtClean="0"/>
              <a:t>… </a:t>
            </a:r>
            <a:endParaRPr lang="en-US" u="sng" dirty="0"/>
          </a:p>
          <a:p>
            <a:pPr marL="811213" lvl="4" indent="0" algn="just">
              <a:spcBef>
                <a:spcPts val="300"/>
              </a:spcBef>
              <a:buNone/>
            </a:pPr>
            <a:r>
              <a:rPr lang="en-IE" i="1" dirty="0"/>
              <a:t>... of the provisions and requirements of network codes </a:t>
            </a:r>
            <a:r>
              <a:rPr lang="en-IE" i="1" dirty="0" smtClean="0"/>
              <a:t>and guidelines </a:t>
            </a:r>
            <a:r>
              <a:rPr lang="en-IE" dirty="0" smtClean="0"/>
              <a:t>(by ACER</a:t>
            </a:r>
            <a:r>
              <a:rPr lang="en-IE" dirty="0"/>
              <a:t>, ENTSOs, NRAs</a:t>
            </a:r>
            <a:r>
              <a:rPr lang="en-IE" dirty="0" smtClean="0"/>
              <a:t>)</a:t>
            </a:r>
          </a:p>
          <a:p>
            <a:pPr marL="811213" lvl="4" indent="0" algn="just">
              <a:spcBef>
                <a:spcPts val="300"/>
              </a:spcBef>
              <a:buNone/>
            </a:pPr>
            <a:r>
              <a:rPr lang="en-IE" dirty="0" smtClean="0"/>
              <a:t> </a:t>
            </a:r>
            <a:endParaRPr lang="en-IE" dirty="0"/>
          </a:p>
          <a:p>
            <a:pPr marL="590550" lvl="4" indent="-285750" algn="just">
              <a:spcBef>
                <a:spcPts val="0"/>
              </a:spcBef>
              <a:spcAft>
                <a:spcPts val="0"/>
              </a:spcAft>
            </a:pPr>
            <a:r>
              <a:rPr lang="en-US" u="sng" dirty="0"/>
              <a:t>Monitoring the effect </a:t>
            </a:r>
            <a:r>
              <a:rPr lang="en-IE" dirty="0" smtClean="0"/>
              <a:t>of </a:t>
            </a:r>
            <a:r>
              <a:rPr lang="en-IE" dirty="0"/>
              <a:t>network codes and guidelines </a:t>
            </a:r>
            <a:r>
              <a:rPr lang="en-US" dirty="0"/>
              <a:t>…</a:t>
            </a:r>
          </a:p>
          <a:p>
            <a:pPr marL="811213" lvl="4" indent="-506413" algn="just">
              <a:spcBef>
                <a:spcPts val="300"/>
              </a:spcBef>
              <a:buNone/>
            </a:pPr>
            <a:r>
              <a:rPr lang="en-IE" i="1" dirty="0" smtClean="0"/>
              <a:t>... </a:t>
            </a:r>
            <a:r>
              <a:rPr lang="en-IE" i="1" dirty="0"/>
              <a:t>on harmonisation of rules (ENTSO-E, ACER</a:t>
            </a:r>
            <a:r>
              <a:rPr lang="en-IE" i="1" dirty="0" smtClean="0"/>
              <a:t>)</a:t>
            </a:r>
          </a:p>
          <a:p>
            <a:pPr marL="811213" lvl="4" indent="-506413" algn="just">
              <a:spcBef>
                <a:spcPts val="300"/>
              </a:spcBef>
              <a:buNone/>
            </a:pPr>
            <a:r>
              <a:rPr lang="en-IE" i="1" dirty="0" smtClean="0"/>
              <a:t>  </a:t>
            </a:r>
          </a:p>
          <a:p>
            <a:pPr marL="811213" lvl="4" indent="-506413" algn="just">
              <a:spcBef>
                <a:spcPts val="300"/>
              </a:spcBef>
              <a:buNone/>
            </a:pPr>
            <a:r>
              <a:rPr lang="en-IE" i="1" dirty="0"/>
              <a:t>... </a:t>
            </a:r>
            <a:r>
              <a:rPr lang="en-IE" i="1" dirty="0" smtClean="0"/>
              <a:t>on </a:t>
            </a:r>
            <a:r>
              <a:rPr lang="en-IE" i="1" dirty="0"/>
              <a:t>non-discrimination, effective competition and the </a:t>
            </a:r>
            <a:r>
              <a:rPr lang="en-IE" b="1" i="1" dirty="0"/>
              <a:t>efficient functioning of the market </a:t>
            </a:r>
            <a:r>
              <a:rPr lang="en-IE" i="1" dirty="0"/>
              <a:t>(ACER, NRAs</a:t>
            </a:r>
            <a:r>
              <a:rPr lang="en-IE" i="1" dirty="0" smtClean="0"/>
              <a:t>) </a:t>
            </a:r>
            <a:endParaRPr lang="en-IE" b="1" i="1" dirty="0"/>
          </a:p>
          <a:p>
            <a:pPr lvl="2"/>
            <a:endParaRPr lang="en-GB" sz="1200" dirty="0" smtClean="0"/>
          </a:p>
        </p:txBody>
      </p:sp>
      <p:sp>
        <p:nvSpPr>
          <p:cNvPr id="4" name="TextBox 8"/>
          <p:cNvSpPr txBox="1">
            <a:spLocks noChangeArrowheads="1"/>
          </p:cNvSpPr>
          <p:nvPr/>
        </p:nvSpPr>
        <p:spPr bwMode="auto">
          <a:xfrm>
            <a:off x="2339752" y="116632"/>
            <a:ext cx="6804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smtClean="0">
                <a:solidFill>
                  <a:schemeClr val="bg1"/>
                </a:solidFill>
              </a:rPr>
              <a:t>General</a:t>
            </a:r>
            <a:endParaRPr lang="en-GB" altLang="en-US" b="1" dirty="0">
              <a:solidFill>
                <a:schemeClr val="bg1"/>
              </a:solidFill>
              <a:ea typeface="ＭＳ Ｐゴシック" pitchFamily="34" charset="-128"/>
            </a:endParaRPr>
          </a:p>
        </p:txBody>
      </p:sp>
    </p:spTree>
    <p:extLst>
      <p:ext uri="{BB962C8B-B14F-4D97-AF65-F5344CB8AC3E}">
        <p14:creationId xmlns:p14="http://schemas.microsoft.com/office/powerpoint/2010/main" val="1764193684"/>
      </p:ext>
    </p:extLst>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bwMode="auto">
          <a:xfrm>
            <a:off x="179512" y="836712"/>
            <a:ext cx="8964488" cy="5544616"/>
          </a:xfrm>
          <a:prstGeom prst="rect">
            <a:avLst/>
          </a:prstGeom>
          <a:noFill/>
          <a:ln w="9525">
            <a:noFill/>
            <a:miter lim="800000"/>
            <a:headEnd/>
            <a:tailEnd/>
          </a:ln>
        </p:spPr>
        <p:txBody>
          <a:bodyPr/>
          <a:lstStyle/>
          <a:p>
            <a:pPr marL="0" lvl="1" defTabSz="457200" eaLnBrk="0" fontAlgn="base" hangingPunct="0">
              <a:lnSpc>
                <a:spcPct val="150000"/>
              </a:lnSpc>
              <a:spcBef>
                <a:spcPct val="0"/>
              </a:spcBef>
              <a:spcAft>
                <a:spcPct val="0"/>
              </a:spcAft>
              <a:buClr>
                <a:srgbClr val="005BAB"/>
              </a:buClr>
              <a:buSzPct val="400000"/>
              <a:defRPr/>
            </a:pPr>
            <a:r>
              <a:rPr lang="en-GB" b="1" dirty="0" smtClean="0"/>
              <a:t>Combining SOGL indicators with CACM indicators</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CACM aims at offering as much cross-border capacity as possible, while ensuring operational security</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endParaRPr lang="en-GB" dirty="0"/>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In particular, remedial actions (RAs) may be used to increase XB capacity when they are not required to ensure operational security</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endParaRPr lang="en-GB" dirty="0"/>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Similarly, dynamic studies may lead to restrict XB exchanges when necessary</a:t>
            </a:r>
          </a:p>
        </p:txBody>
      </p:sp>
      <p:sp>
        <p:nvSpPr>
          <p:cNvPr id="4" name="TextBox 8"/>
          <p:cNvSpPr txBox="1">
            <a:spLocks noChangeArrowheads="1"/>
          </p:cNvSpPr>
          <p:nvPr/>
        </p:nvSpPr>
        <p:spPr bwMode="auto">
          <a:xfrm>
            <a:off x="2339752" y="116632"/>
            <a:ext cx="6804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smtClean="0">
                <a:solidFill>
                  <a:schemeClr val="bg1"/>
                </a:solidFill>
              </a:rPr>
              <a:t>Market interactions</a:t>
            </a:r>
            <a:endParaRPr lang="en-GB" altLang="en-US" b="1" dirty="0">
              <a:solidFill>
                <a:schemeClr val="bg1"/>
              </a:solidFill>
              <a:ea typeface="ＭＳ Ｐゴシック" pitchFamily="34" charset="-128"/>
            </a:endParaRPr>
          </a:p>
        </p:txBody>
      </p:sp>
    </p:spTree>
    <p:extLst>
      <p:ext uri="{BB962C8B-B14F-4D97-AF65-F5344CB8AC3E}">
        <p14:creationId xmlns:p14="http://schemas.microsoft.com/office/powerpoint/2010/main" val="800612823"/>
      </p:ext>
    </p:extLst>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bwMode="auto">
          <a:xfrm>
            <a:off x="179512" y="836712"/>
            <a:ext cx="8964488" cy="5544616"/>
          </a:xfrm>
          <a:prstGeom prst="rect">
            <a:avLst/>
          </a:prstGeom>
          <a:noFill/>
          <a:ln w="9525">
            <a:noFill/>
            <a:miter lim="800000"/>
            <a:headEnd/>
            <a:tailEnd/>
          </a:ln>
        </p:spPr>
        <p:txBody>
          <a:bodyPr/>
          <a:lstStyle/>
          <a:p>
            <a:pPr marL="0" lvl="1" defTabSz="457200" eaLnBrk="0" fontAlgn="base" hangingPunct="0">
              <a:lnSpc>
                <a:spcPct val="150000"/>
              </a:lnSpc>
              <a:spcBef>
                <a:spcPct val="0"/>
              </a:spcBef>
              <a:spcAft>
                <a:spcPct val="0"/>
              </a:spcAft>
              <a:buClr>
                <a:srgbClr val="005BAB"/>
              </a:buClr>
              <a:buSzPct val="400000"/>
              <a:defRPr/>
            </a:pPr>
            <a:r>
              <a:rPr lang="en-GB" b="1" dirty="0" smtClean="0"/>
              <a:t>RAs and Critical Network Elements and Contingencies (CNECs)</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RAs available for capacity calculation (CC) may increase the margin on network elements available for trade. If an RA increases the margin by e.g. 100MW on an active network element, the market gain would be on the order of 15k€/hr (0.35M€/day)</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endParaRPr lang="en-GB" dirty="0"/>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Monitoring the availability of RAs in OP only, and in both OP and CC, would allow to understand which RAs are strictly necessary to ensure operational security</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endParaRPr lang="en-GB" dirty="0"/>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Monitoring which RAs have been activated would allow to check the consistency with the RAs withdrawn from CC</a:t>
            </a:r>
          </a:p>
        </p:txBody>
      </p:sp>
      <p:sp>
        <p:nvSpPr>
          <p:cNvPr id="4" name="TextBox 16"/>
          <p:cNvSpPr txBox="1"/>
          <p:nvPr/>
        </p:nvSpPr>
        <p:spPr>
          <a:xfrm>
            <a:off x="107504" y="6453336"/>
            <a:ext cx="7504826" cy="2616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dirty="0" smtClean="0">
                <a:solidFill>
                  <a:schemeClr val="bg1"/>
                </a:solidFill>
                <a:latin typeface="+mj-lt"/>
                <a:cs typeface="Arial" panose="020B0604020202020204" pitchFamily="34" charset="0"/>
              </a:rPr>
              <a:t>Source: CWE flow-based data 2017 and ACER calculations</a:t>
            </a:r>
            <a:endParaRPr lang="en-GB" sz="1100" dirty="0">
              <a:solidFill>
                <a:schemeClr val="bg1"/>
              </a:solidFill>
              <a:latin typeface="+mj-lt"/>
              <a:cs typeface="Arial" panose="020B0604020202020204" pitchFamily="34" charset="0"/>
            </a:endParaRPr>
          </a:p>
        </p:txBody>
      </p:sp>
      <p:sp>
        <p:nvSpPr>
          <p:cNvPr id="5" name="TextBox 8"/>
          <p:cNvSpPr txBox="1">
            <a:spLocks noChangeArrowheads="1"/>
          </p:cNvSpPr>
          <p:nvPr/>
        </p:nvSpPr>
        <p:spPr bwMode="auto">
          <a:xfrm>
            <a:off x="2339752" y="116632"/>
            <a:ext cx="6804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smtClean="0">
                <a:solidFill>
                  <a:schemeClr val="bg1"/>
                </a:solidFill>
              </a:rPr>
              <a:t>Market interactions</a:t>
            </a:r>
            <a:endParaRPr lang="en-GB" altLang="en-US" b="1" dirty="0">
              <a:solidFill>
                <a:schemeClr val="bg1"/>
              </a:solidFill>
              <a:ea typeface="ＭＳ Ｐゴシック" pitchFamily="34" charset="-128"/>
            </a:endParaRPr>
          </a:p>
        </p:txBody>
      </p:sp>
    </p:spTree>
    <p:extLst>
      <p:ext uri="{BB962C8B-B14F-4D97-AF65-F5344CB8AC3E}">
        <p14:creationId xmlns:p14="http://schemas.microsoft.com/office/powerpoint/2010/main" val="111444434"/>
      </p:ext>
    </p:extLst>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txBox="1">
            <a:spLocks/>
          </p:cNvSpPr>
          <p:nvPr/>
        </p:nvSpPr>
        <p:spPr bwMode="auto">
          <a:xfrm>
            <a:off x="179512" y="836712"/>
            <a:ext cx="8964488" cy="5544616"/>
          </a:xfrm>
          <a:prstGeom prst="rect">
            <a:avLst/>
          </a:prstGeom>
          <a:noFill/>
          <a:ln w="9525">
            <a:noFill/>
            <a:miter lim="800000"/>
            <a:headEnd/>
            <a:tailEnd/>
          </a:ln>
        </p:spPr>
        <p:txBody>
          <a:bodyPr/>
          <a:lstStyle/>
          <a:p>
            <a:pPr marL="0" lvl="1" defTabSz="457200" eaLnBrk="0" fontAlgn="base" hangingPunct="0">
              <a:lnSpc>
                <a:spcPct val="150000"/>
              </a:lnSpc>
              <a:spcBef>
                <a:spcPct val="0"/>
              </a:spcBef>
              <a:spcAft>
                <a:spcPct val="0"/>
              </a:spcAft>
              <a:buClr>
                <a:srgbClr val="005BAB"/>
              </a:buClr>
              <a:buSzPct val="400000"/>
              <a:defRPr/>
            </a:pPr>
            <a:r>
              <a:rPr lang="en-GB" b="1" dirty="0" smtClean="0"/>
              <a:t>Dynamic studies and allocation constraints</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Dynamic studies may lead to define allocation </a:t>
            </a:r>
            <a:r>
              <a:rPr lang="en-GB" dirty="0"/>
              <a:t>constraints restricting the import/export position of a given bidding zone in order to ensure operational </a:t>
            </a:r>
            <a:r>
              <a:rPr lang="en-GB" dirty="0" smtClean="0"/>
              <a:t>security.</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endParaRPr lang="en-GB" dirty="0"/>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More frequent studies may e.g. lead to increase the limit by 250MW for some periods, leading to market gains on the order of 2.5k€/hr (60k€/day) when the constraint is active.</a:t>
            </a:r>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endParaRPr lang="en-GB" dirty="0"/>
          </a:p>
          <a:p>
            <a:pPr marL="320675" lvl="1" indent="-320675" algn="just" defTabSz="457200" eaLnBrk="0" fontAlgn="base" hangingPunct="0">
              <a:lnSpc>
                <a:spcPct val="150000"/>
              </a:lnSpc>
              <a:spcBef>
                <a:spcPct val="0"/>
              </a:spcBef>
              <a:spcAft>
                <a:spcPct val="0"/>
              </a:spcAft>
              <a:buClr>
                <a:srgbClr val="005BAB"/>
              </a:buClr>
              <a:buSzPct val="400000"/>
              <a:buFont typeface="Trebuchet MS" pitchFamily="34" charset="0"/>
              <a:buChar char="."/>
              <a:defRPr/>
            </a:pPr>
            <a:r>
              <a:rPr lang="en-GB" dirty="0" smtClean="0"/>
              <a:t>Monitoring the frequency of dynamic studies, understanding the way such studies are translated into constraints, and studying the frequency of such constraints limiting the market could allow to assess whether more frequent dynamic studies could be valuable</a:t>
            </a:r>
          </a:p>
        </p:txBody>
      </p:sp>
      <p:sp>
        <p:nvSpPr>
          <p:cNvPr id="4" name="TextBox 16"/>
          <p:cNvSpPr txBox="1"/>
          <p:nvPr/>
        </p:nvSpPr>
        <p:spPr>
          <a:xfrm>
            <a:off x="107504" y="6453336"/>
            <a:ext cx="7504826" cy="261610"/>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100" dirty="0" smtClean="0">
                <a:solidFill>
                  <a:schemeClr val="bg1"/>
                </a:solidFill>
                <a:latin typeface="+mj-lt"/>
                <a:cs typeface="Arial" panose="020B0604020202020204" pitchFamily="34" charset="0"/>
              </a:rPr>
              <a:t>Source: CWE flow-based data 2017 and ACER calculations</a:t>
            </a:r>
            <a:endParaRPr lang="en-GB" sz="1100" dirty="0">
              <a:solidFill>
                <a:schemeClr val="bg1"/>
              </a:solidFill>
              <a:latin typeface="+mj-lt"/>
              <a:cs typeface="Arial" panose="020B0604020202020204" pitchFamily="34" charset="0"/>
            </a:endParaRPr>
          </a:p>
        </p:txBody>
      </p:sp>
      <p:sp>
        <p:nvSpPr>
          <p:cNvPr id="5" name="TextBox 8"/>
          <p:cNvSpPr txBox="1">
            <a:spLocks noChangeArrowheads="1"/>
          </p:cNvSpPr>
          <p:nvPr/>
        </p:nvSpPr>
        <p:spPr bwMode="auto">
          <a:xfrm>
            <a:off x="2339752" y="116632"/>
            <a:ext cx="680424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pitchFamily="34" charset="0"/>
                <a:cs typeface="Arial" pitchFamily="34" charset="0"/>
              </a:defRPr>
            </a:lvl1pPr>
            <a:lvl2pPr marL="742950" indent="-285750">
              <a:defRPr>
                <a:solidFill>
                  <a:schemeClr val="tx1"/>
                </a:solidFill>
                <a:latin typeface="Verdana" pitchFamily="34" charset="0"/>
                <a:cs typeface="Arial" pitchFamily="34" charset="0"/>
              </a:defRPr>
            </a:lvl2pPr>
            <a:lvl3pPr marL="1143000" indent="-228600">
              <a:defRPr>
                <a:solidFill>
                  <a:schemeClr val="tx1"/>
                </a:solidFill>
                <a:latin typeface="Verdana" pitchFamily="34" charset="0"/>
                <a:cs typeface="Arial" pitchFamily="34" charset="0"/>
              </a:defRPr>
            </a:lvl3pPr>
            <a:lvl4pPr marL="1600200" indent="-228600">
              <a:defRPr>
                <a:solidFill>
                  <a:schemeClr val="tx1"/>
                </a:solidFill>
                <a:latin typeface="Verdana" pitchFamily="34" charset="0"/>
                <a:cs typeface="Arial" pitchFamily="34" charset="0"/>
              </a:defRPr>
            </a:lvl4pPr>
            <a:lvl5pPr marL="2057400" indent="-228600">
              <a:defRPr>
                <a:solidFill>
                  <a:schemeClr val="tx1"/>
                </a:solidFill>
                <a:latin typeface="Verdana" pitchFamily="34" charset="0"/>
                <a:cs typeface="Arial" pitchFamily="34" charset="0"/>
              </a:defRPr>
            </a:lvl5pPr>
            <a:lvl6pPr marL="2514600" indent="-228600" defTabSz="457200" eaLnBrk="0" fontAlgn="base" hangingPunct="0">
              <a:spcBef>
                <a:spcPct val="0"/>
              </a:spcBef>
              <a:spcAft>
                <a:spcPct val="0"/>
              </a:spcAft>
              <a:defRPr>
                <a:solidFill>
                  <a:schemeClr val="tx1"/>
                </a:solidFill>
                <a:latin typeface="Verdana" pitchFamily="34" charset="0"/>
                <a:cs typeface="Arial" pitchFamily="34" charset="0"/>
              </a:defRPr>
            </a:lvl6pPr>
            <a:lvl7pPr marL="2971800" indent="-228600" defTabSz="457200" eaLnBrk="0" fontAlgn="base" hangingPunct="0">
              <a:spcBef>
                <a:spcPct val="0"/>
              </a:spcBef>
              <a:spcAft>
                <a:spcPct val="0"/>
              </a:spcAft>
              <a:defRPr>
                <a:solidFill>
                  <a:schemeClr val="tx1"/>
                </a:solidFill>
                <a:latin typeface="Verdana" pitchFamily="34" charset="0"/>
                <a:cs typeface="Arial" pitchFamily="34" charset="0"/>
              </a:defRPr>
            </a:lvl7pPr>
            <a:lvl8pPr marL="3429000" indent="-228600" defTabSz="457200" eaLnBrk="0" fontAlgn="base" hangingPunct="0">
              <a:spcBef>
                <a:spcPct val="0"/>
              </a:spcBef>
              <a:spcAft>
                <a:spcPct val="0"/>
              </a:spcAft>
              <a:defRPr>
                <a:solidFill>
                  <a:schemeClr val="tx1"/>
                </a:solidFill>
                <a:latin typeface="Verdana" pitchFamily="34" charset="0"/>
                <a:cs typeface="Arial" pitchFamily="34" charset="0"/>
              </a:defRPr>
            </a:lvl8pPr>
            <a:lvl9pPr marL="3886200" indent="-228600" defTabSz="457200" eaLnBrk="0" fontAlgn="base" hangingPunct="0">
              <a:spcBef>
                <a:spcPct val="0"/>
              </a:spcBef>
              <a:spcAft>
                <a:spcPct val="0"/>
              </a:spcAft>
              <a:defRPr>
                <a:solidFill>
                  <a:schemeClr val="tx1"/>
                </a:solidFill>
                <a:latin typeface="Verdana" pitchFamily="34" charset="0"/>
                <a:cs typeface="Arial" pitchFamily="34" charset="0"/>
              </a:defRPr>
            </a:lvl9pPr>
          </a:lstStyle>
          <a:p>
            <a:r>
              <a:rPr lang="en-GB" altLang="en-US" b="1" dirty="0" smtClean="0">
                <a:solidFill>
                  <a:schemeClr val="bg1"/>
                </a:solidFill>
              </a:rPr>
              <a:t>Market interactions</a:t>
            </a:r>
            <a:endParaRPr lang="en-GB" altLang="en-US" b="1" dirty="0">
              <a:solidFill>
                <a:schemeClr val="bg1"/>
              </a:solidFill>
              <a:ea typeface="ＭＳ Ｐゴシック" pitchFamily="34" charset="-128"/>
            </a:endParaRPr>
          </a:p>
        </p:txBody>
      </p:sp>
    </p:spTree>
    <p:extLst>
      <p:ext uri="{BB962C8B-B14F-4D97-AF65-F5344CB8AC3E}">
        <p14:creationId xmlns:p14="http://schemas.microsoft.com/office/powerpoint/2010/main" val="3208710141"/>
      </p:ext>
    </p:extLst>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ACER">
  <a:themeElements>
    <a:clrScheme name="Personnalisé 1">
      <a:dk1>
        <a:srgbClr val="000000"/>
      </a:dk1>
      <a:lt1>
        <a:srgbClr val="FFFFFF"/>
      </a:lt1>
      <a:dk2>
        <a:srgbClr val="000000"/>
      </a:dk2>
      <a:lt2>
        <a:srgbClr val="EAEAEA"/>
      </a:lt2>
      <a:accent1>
        <a:srgbClr val="9ECC3B"/>
      </a:accent1>
      <a:accent2>
        <a:srgbClr val="0070C0"/>
      </a:accent2>
      <a:accent3>
        <a:srgbClr val="FFFFFF"/>
      </a:accent3>
      <a:accent4>
        <a:srgbClr val="000000"/>
      </a:accent4>
      <a:accent5>
        <a:srgbClr val="CCE2AF"/>
      </a:accent5>
      <a:accent6>
        <a:srgbClr val="00529B"/>
      </a:accent6>
      <a:hlink>
        <a:srgbClr val="39ABEB"/>
      </a:hlink>
      <a:folHlink>
        <a:srgbClr val="FC5E1A"/>
      </a:folHlink>
    </a:clrScheme>
    <a:fontScheme name="Ganymed">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_Office Theme 1">
        <a:dk1>
          <a:srgbClr val="000000"/>
        </a:dk1>
        <a:lt1>
          <a:srgbClr val="FFFFFF"/>
        </a:lt1>
        <a:dk2>
          <a:srgbClr val="000000"/>
        </a:dk2>
        <a:lt2>
          <a:srgbClr val="EAEAEA"/>
        </a:lt2>
        <a:accent1>
          <a:srgbClr val="9ECC3B"/>
        </a:accent1>
        <a:accent2>
          <a:srgbClr val="005BAB"/>
        </a:accent2>
        <a:accent3>
          <a:srgbClr val="FFFFFF"/>
        </a:accent3>
        <a:accent4>
          <a:srgbClr val="000000"/>
        </a:accent4>
        <a:accent5>
          <a:srgbClr val="CCE2AF"/>
        </a:accent5>
        <a:accent6>
          <a:srgbClr val="00529B"/>
        </a:accent6>
        <a:hlink>
          <a:srgbClr val="39ABEB"/>
        </a:hlink>
        <a:folHlink>
          <a:srgbClr val="FC5E1A"/>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AC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2_AC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Receiver>
    <Name>DocumentWithSurveyEventReceiver</Name>
    <Synchronization>Asynchronous</Synchronization>
    <Type>10002</Type>
    <SequenceNumber>11001</SequenceNumber>
    <Assembly>Acer.DocSurvey.DataModel, Version=1.0.0.0, Culture=neutral, PublicKeyToken=4521b098f10fe6ff</Assembly>
    <Class>Acer.DocSurvey.DataModel.EventReceivers.DocumentWithSurveyEventReceiver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ACER_Abstract xmlns="985daa2e-53d8-4475-82b8-9c7d25324e34" xsi:nil="true"/>
    <_dlc_DocId xmlns="985daa2e-53d8-4475-82b8-9c7d25324e34">ACER-2019-83424</_dlc_DocId>
    <_dlc_DocIdUrl xmlns="985daa2e-53d8-4475-82b8-9c7d25324e34">
      <Url>https://extranet.acer.europa.eu/Events/ACER-workshop-on-relevant-information-for-monitoring-of-SOGL/_layouts/15/DocIdRedir.aspx?ID=ACER-2019-83424</Url>
      <Description>ACER-2019-83424</Description>
    </_dlc_DocIdUrl>
    <AcerDocumentName xmlns="ef60f784-636b-41ab-b686-3b612c321719">SOGL IM_ACER.pptx</AcerDocumentName>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EB145F2929488748994067CB643790B0" ma:contentTypeVersion="30" ma:contentTypeDescription="Create a new document." ma:contentTypeScope="" ma:versionID="d7df44ec6a314e4f86ead00745e8754f">
  <xsd:schema xmlns:xsd="http://www.w3.org/2001/XMLSchema" xmlns:xs="http://www.w3.org/2001/XMLSchema" xmlns:p="http://schemas.microsoft.com/office/2006/metadata/properties" xmlns:ns2="985daa2e-53d8-4475-82b8-9c7d25324e34" xmlns:ns3="ef60f784-636b-41ab-b686-3b612c321719" targetNamespace="http://schemas.microsoft.com/office/2006/metadata/properties" ma:root="true" ma:fieldsID="2ba9bde3de306d0c5eab4e3b9b7bca56" ns2:_="" ns3:_="">
    <xsd:import namespace="985daa2e-53d8-4475-82b8-9c7d25324e34"/>
    <xsd:import namespace="ef60f784-636b-41ab-b686-3b612c321719"/>
    <xsd:element name="properties">
      <xsd:complexType>
        <xsd:sequence>
          <xsd:element name="documentManagement">
            <xsd:complexType>
              <xsd:all>
                <xsd:element ref="ns2:_dlc_DocId" minOccurs="0"/>
                <xsd:element ref="ns2:_dlc_DocIdUrl" minOccurs="0"/>
                <xsd:element ref="ns2:_dlc_DocIdPersistId" minOccurs="0"/>
                <xsd:element ref="ns2:ACER_Abstract" minOccurs="0"/>
                <xsd:element ref="ns3:AcerDocumentNam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5daa2e-53d8-4475-82b8-9c7d25324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ACER_Abstract" ma:index="11" nillable="true" ma:displayName="Abstract" ma:description="" ma:internalName="ACER_Abstract">
      <xsd:simpleType>
        <xsd:restriction base="dms:Note">
          <xsd:maxLength value="255"/>
        </xsd:restriction>
      </xsd:simpleType>
    </xsd:element>
    <xsd:element name="SharedWithUsers" ma:index="13"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f60f784-636b-41ab-b686-3b612c321719" elementFormDefault="qualified">
    <xsd:import namespace="http://schemas.microsoft.com/office/2006/documentManagement/types"/>
    <xsd:import namespace="http://schemas.microsoft.com/office/infopath/2007/PartnerControls"/>
    <xsd:element name="AcerDocumentName" ma:index="12" nillable="true" ma:displayName="Document name" ma:hidden="true" ma:internalName="AcerDocumentNam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Description"/>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D0F6CDE-3CC1-4698-BE6E-C8B25FD5BF7A}"/>
</file>

<file path=customXml/itemProps2.xml><?xml version="1.0" encoding="utf-8"?>
<ds:datastoreItem xmlns:ds="http://schemas.openxmlformats.org/officeDocument/2006/customXml" ds:itemID="{78B66043-0DBF-4181-9259-FD322BCD1192}"/>
</file>

<file path=customXml/itemProps3.xml><?xml version="1.0" encoding="utf-8"?>
<ds:datastoreItem xmlns:ds="http://schemas.openxmlformats.org/officeDocument/2006/customXml" ds:itemID="{F3AB7A0C-FA71-423A-A68E-393E2FEFC8B3}"/>
</file>

<file path=customXml/itemProps4.xml><?xml version="1.0" encoding="utf-8"?>
<ds:datastoreItem xmlns:ds="http://schemas.openxmlformats.org/officeDocument/2006/customXml" ds:itemID="{9CBD8DA4-3A70-44CB-87D2-B98E5F04B519}"/>
</file>

<file path=docProps/app.xml><?xml version="1.0" encoding="utf-8"?>
<Properties xmlns="http://schemas.openxmlformats.org/officeDocument/2006/extended-properties" xmlns:vt="http://schemas.openxmlformats.org/officeDocument/2006/docPropsVTypes">
  <Template>ACER</Template>
  <TotalTime>23122</TotalTime>
  <Words>917</Words>
  <Application>Microsoft Office PowerPoint</Application>
  <PresentationFormat>On-screen Show (4:3)</PresentationFormat>
  <Paragraphs>90</Paragraphs>
  <Slides>9</Slides>
  <Notes>3</Notes>
  <HiddenSlides>0</HiddenSlides>
  <MMClips>0</MMClips>
  <ScaleCrop>false</ScaleCrop>
  <HeadingPairs>
    <vt:vector size="6" baseType="variant">
      <vt:variant>
        <vt:lpstr>Fonts Used</vt:lpstr>
      </vt:variant>
      <vt:variant>
        <vt:i4>6</vt:i4>
      </vt:variant>
      <vt:variant>
        <vt:lpstr>Theme</vt:lpstr>
      </vt:variant>
      <vt:variant>
        <vt:i4>9</vt:i4>
      </vt:variant>
      <vt:variant>
        <vt:lpstr>Slide Titles</vt:lpstr>
      </vt:variant>
      <vt:variant>
        <vt:i4>9</vt:i4>
      </vt:variant>
    </vt:vector>
  </HeadingPairs>
  <TitlesOfParts>
    <vt:vector size="24" baseType="lpstr">
      <vt:lpstr>ＭＳ Ｐゴシック</vt:lpstr>
      <vt:lpstr>Arial</vt:lpstr>
      <vt:lpstr>Calibri</vt:lpstr>
      <vt:lpstr>Trebuchet MS</vt:lpstr>
      <vt:lpstr>Verdana</vt:lpstr>
      <vt:lpstr>Wingdings</vt:lpstr>
      <vt:lpstr>ACER</vt:lpstr>
      <vt:lpstr>Custom Design</vt:lpstr>
      <vt:lpstr>Office Theme</vt:lpstr>
      <vt:lpstr>1_ACER</vt:lpstr>
      <vt:lpstr>2_ACER</vt:lpstr>
      <vt:lpstr>1_Custom Design</vt:lpstr>
      <vt:lpstr>1_Office Theme</vt:lpstr>
      <vt:lpstr>2_Office Theme</vt:lpstr>
      <vt:lpstr>3_Office Theme</vt:lpstr>
      <vt:lpstr>ACER’s approach and objectives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e-control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Jakub Fijalkowski</dc:creator>
  <cp:lastModifiedBy>ACER</cp:lastModifiedBy>
  <cp:revision>189</cp:revision>
  <dcterms:created xsi:type="dcterms:W3CDTF">2012-09-05T10:16:11Z</dcterms:created>
  <dcterms:modified xsi:type="dcterms:W3CDTF">2019-01-17T09:07:32Z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0x010100EB145F2929488748994067CB643790B0</vt:lpwstr>
  </property>
  <property fmtid="{D5CDD505-2E9C-101B-9397-08002B2CF9AE}" pid="3" name="_dlc_DocIdItemGuid">
    <vt:lpwstr>f777f8da-8f51-4e3f-9619-d8349c1f4ba2</vt:lpwstr>
  </property>
</Properties>
</file>